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08" r:id="rId2"/>
    <p:sldId id="346" r:id="rId3"/>
    <p:sldId id="269" r:id="rId4"/>
    <p:sldId id="270" r:id="rId5"/>
    <p:sldId id="357" r:id="rId6"/>
    <p:sldId id="264" r:id="rId7"/>
    <p:sldId id="345" r:id="rId8"/>
    <p:sldId id="351" r:id="rId9"/>
    <p:sldId id="359" r:id="rId10"/>
    <p:sldId id="356" r:id="rId11"/>
    <p:sldId id="360" r:id="rId12"/>
    <p:sldId id="361" r:id="rId13"/>
    <p:sldId id="362" r:id="rId14"/>
    <p:sldId id="358" r:id="rId15"/>
    <p:sldId id="347" r:id="rId16"/>
    <p:sldId id="348" r:id="rId17"/>
    <p:sldId id="363" r:id="rId18"/>
    <p:sldId id="349" r:id="rId19"/>
    <p:sldId id="350" r:id="rId20"/>
    <p:sldId id="354" r:id="rId21"/>
    <p:sldId id="355" r:id="rId22"/>
    <p:sldId id="330" r:id="rId23"/>
    <p:sldId id="364" r:id="rId24"/>
    <p:sldId id="352" r:id="rId25"/>
    <p:sldId id="353" r:id="rId2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F98B4-9443-41AA-A485-9968D438B19A}" v="37" dt="2021-10-28T22:58:25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7" autoAdjust="0"/>
    <p:restoredTop sz="93537" autoAdjust="0"/>
  </p:normalViewPr>
  <p:slideViewPr>
    <p:cSldViewPr>
      <p:cViewPr varScale="1">
        <p:scale>
          <a:sx n="62" d="100"/>
          <a:sy n="62" d="100"/>
        </p:scale>
        <p:origin x="116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C18D3-7DE1-4C16-9945-3D4B17E3A4CC}" type="datetimeFigureOut">
              <a:rPr lang="nb-NO" smtClean="0"/>
              <a:pPr/>
              <a:t>08.11.2021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D3D4-B183-484E-B0BC-B6C0B4BE277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70850-7383-44A3-9641-E7D1F97E54AA}" type="slidenum">
              <a:rPr lang="nb-NO"/>
              <a:pPr/>
              <a:t>‹#›</a:t>
            </a:fld>
            <a:endParaRPr lang="nb-NO"/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065D26A8-D007-4FDC-8C7E-D422C263B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7315"/>
            <a:ext cx="2699792" cy="86257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4C34C-FDE2-4E8A-B51B-D94031B75FE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ABD93-5BFD-4601-B698-086303CA6B8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1943100" cy="57912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676900" cy="57912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38D14-EF49-4626-8333-B1FD98CE1AF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3568" y="1371600"/>
            <a:ext cx="8003232" cy="47244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2" name="Bilde 1" descr="Et bilde som inneholder tegning&#10;&#10;Automatisk generert beskrivelse">
            <a:extLst>
              <a:ext uri="{FF2B5EF4-FFF2-40B4-BE49-F238E27FC236}">
                <a16:creationId xmlns:a16="http://schemas.microsoft.com/office/drawing/2014/main" id="{0BD717C7-1322-47F7-A112-8AE8FF9FB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244"/>
            <a:ext cx="1676400" cy="5356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0998B7-8266-467F-B44C-0004B396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ADD5F40-C0D8-4AAF-A962-B95DFC71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F1DF9F6-DD95-4E07-A09E-BD47F4BA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08324C2-F446-4BE6-BDC9-125886A8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D645-7DB7-45A8-823A-EC5D63CD615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216837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DD610-53F4-4876-AE86-EB934325F2B2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E3FF0-5BB5-4EDD-97D1-1C4F45FB6A2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ED6CD-CF7F-45EB-8224-65BF4C3245A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Nord Universitet 6. mars 2019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CFC0D-A04D-4703-AFF1-10F0343CAA9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2B4DD-19BD-4809-8A23-D49410D7D45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B2441-B1EE-48A5-BC03-40E0F929380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6248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red. tittelstil i malen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Monotype Corsiva" pitchFamily="66" charset="0"/>
              </a:defRPr>
            </a:lvl1pPr>
          </a:lstStyle>
          <a:p>
            <a:r>
              <a:rPr lang="nb-NO"/>
              <a:t>Morten Munkeby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4BD645-7DB7-45A8-823A-EC5D63CD615C}" type="slidenum">
              <a:rPr lang="nb-NO"/>
              <a:pPr/>
              <a:t>‹#›</a:t>
            </a:fld>
            <a:endParaRPr lang="nb-NO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304800" y="6172200"/>
            <a:ext cx="8382000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3081" name="Picture 9" descr="C:\Documents and Settings\Nortec Kunde\Mine dokumenter\Mine bilder\Fag\Sau\lam_logo1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00" y="152400"/>
            <a:ext cx="1714500" cy="822325"/>
          </a:xfrm>
          <a:prstGeom prst="rect">
            <a:avLst/>
          </a:prstGeom>
          <a:noFill/>
        </p:spPr>
      </p:pic>
      <p:pic>
        <p:nvPicPr>
          <p:cNvPr id="3082" name="Picture 10" descr="C:\Documents and Settings\Nortec Kunde\Mine dokumenter\Mine bilder\Fag\Sau\Sau_wmf\lam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227638"/>
            <a:ext cx="1676400" cy="16303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dissolve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85800" y="2159307"/>
            <a:ext cx="7772400" cy="2160240"/>
          </a:xfrm>
        </p:spPr>
        <p:txBody>
          <a:bodyPr/>
          <a:lstStyle/>
          <a:p>
            <a:r>
              <a:rPr lang="nb-NO" dirty="0"/>
              <a:t>Hva er en avlsvær verdt?</a:t>
            </a:r>
            <a:br>
              <a:rPr lang="nb-NO" dirty="0">
                <a:sym typeface="Wingdings" panose="05000000000000000000" pitchFamily="2" charset="2"/>
              </a:rPr>
            </a:br>
            <a:br>
              <a:rPr lang="nb-NO" sz="2400" dirty="0">
                <a:sym typeface="Wingdings" panose="05000000000000000000" pitchFamily="2" charset="2"/>
              </a:rPr>
            </a:br>
            <a:r>
              <a:rPr lang="nb-NO" sz="1800" dirty="0">
                <a:sym typeface="Wingdings" panose="05000000000000000000" pitchFamily="2" charset="2"/>
              </a:rPr>
              <a:t>Bergen 30/10 2021</a:t>
            </a:r>
            <a:br>
              <a:rPr lang="nb-NO" sz="1800" dirty="0">
                <a:sym typeface="Wingdings" panose="05000000000000000000" pitchFamily="2" charset="2"/>
              </a:rPr>
            </a:br>
            <a:r>
              <a:rPr lang="nb-NO" sz="1800" dirty="0">
                <a:sym typeface="Wingdings" panose="05000000000000000000" pitchFamily="2" charset="2"/>
              </a:rPr>
              <a:t>Hordaland sau og geit</a:t>
            </a:r>
            <a:endParaRPr lang="nb-NO" sz="24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</p:spTree>
    <p:extLst>
      <p:ext uri="{BB962C8B-B14F-4D97-AF65-F5344CB8AC3E}">
        <p14:creationId xmlns:p14="http://schemas.microsoft.com/office/powerpoint/2010/main" val="247612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A2FFA8-F4EC-4511-8B56-0951329E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Animalia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B50D07-F81D-423C-A945-BDE734E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425A3BC-87FF-41DE-9A6A-D5F97D46F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25588" b="19201"/>
          <a:stretch/>
        </p:blipFill>
        <p:spPr>
          <a:xfrm>
            <a:off x="0" y="1563082"/>
            <a:ext cx="9144000" cy="53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23771"/>
      </p:ext>
    </p:extLst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A2FFA8-F4EC-4511-8B56-0951329E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Animalia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B50D07-F81D-423C-A945-BDE734E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F96BDE4C-E4E1-418F-81F4-9E1DC081B0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r="28738" b="6601"/>
          <a:stretch/>
        </p:blipFill>
        <p:spPr>
          <a:xfrm>
            <a:off x="-1" y="1052736"/>
            <a:ext cx="9062515" cy="580847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EDA8E69-5620-4DC6-AD8F-2969CF08FFF1}"/>
              </a:ext>
            </a:extLst>
          </p:cNvPr>
          <p:cNvSpPr txBox="1"/>
          <p:nvPr/>
        </p:nvSpPr>
        <p:spPr>
          <a:xfrm>
            <a:off x="2267744" y="2276872"/>
            <a:ext cx="6048672" cy="4536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64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A2FFA8-F4EC-4511-8B56-0951329E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Animalia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B50D07-F81D-423C-A945-BDE734E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4" name="Bilde 3" descr="Et bilde som inneholder bord&#10;&#10;Automatisk generert beskrivelse">
            <a:extLst>
              <a:ext uri="{FF2B5EF4-FFF2-40B4-BE49-F238E27FC236}">
                <a16:creationId xmlns:a16="http://schemas.microsoft.com/office/drawing/2014/main" id="{B277E747-8C39-467D-9000-D2E0832F4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1" r="28738" b="6631"/>
          <a:stretch/>
        </p:blipFill>
        <p:spPr>
          <a:xfrm>
            <a:off x="101282" y="1145898"/>
            <a:ext cx="8935214" cy="57121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F67691E-7312-48CC-A6BB-9CB8C3540969}"/>
              </a:ext>
            </a:extLst>
          </p:cNvPr>
          <p:cNvSpPr txBox="1"/>
          <p:nvPr/>
        </p:nvSpPr>
        <p:spPr>
          <a:xfrm>
            <a:off x="2267744" y="2348880"/>
            <a:ext cx="6048672" cy="4536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4139700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A2FFA8-F4EC-4511-8B56-0951329E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Slakteri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B50D07-F81D-423C-A945-BDE734E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4" name="Bilde 3" descr="Et bilde som inneholder tekst, skjermbilde, overvåke, innendørs&#10;&#10;Automatisk generert beskrivelse">
            <a:extLst>
              <a:ext uri="{FF2B5EF4-FFF2-40B4-BE49-F238E27FC236}">
                <a16:creationId xmlns:a16="http://schemas.microsoft.com/office/drawing/2014/main" id="{D9B2B407-4645-45FD-90D7-1645671B53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8000"/>
          <a:stretch/>
        </p:blipFill>
        <p:spPr>
          <a:xfrm>
            <a:off x="0" y="1268760"/>
            <a:ext cx="9144000" cy="439248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EBABEF8-DC43-43EB-AF34-046BE50D6847}"/>
              </a:ext>
            </a:extLst>
          </p:cNvPr>
          <p:cNvSpPr txBox="1"/>
          <p:nvPr/>
        </p:nvSpPr>
        <p:spPr>
          <a:xfrm>
            <a:off x="3995936" y="1167135"/>
            <a:ext cx="432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A1917EA-3450-4084-B3B8-818CE2C6584A}"/>
              </a:ext>
            </a:extLst>
          </p:cNvPr>
          <p:cNvSpPr txBox="1"/>
          <p:nvPr/>
        </p:nvSpPr>
        <p:spPr>
          <a:xfrm>
            <a:off x="1043608" y="2132856"/>
            <a:ext cx="8640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8686773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D8E1FD-4B2E-45D4-8EC5-DA7BD8A8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Slakteri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E1826B-0105-4946-81BA-085CE36C1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33DCA97-8F41-41CB-BE0F-C13FC5A50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 b="9400"/>
          <a:stretch/>
        </p:blipFill>
        <p:spPr>
          <a:xfrm>
            <a:off x="0" y="1196752"/>
            <a:ext cx="9144000" cy="432048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144E800-B129-43BA-BCEA-00D092DB4191}"/>
              </a:ext>
            </a:extLst>
          </p:cNvPr>
          <p:cNvSpPr txBox="1"/>
          <p:nvPr/>
        </p:nvSpPr>
        <p:spPr>
          <a:xfrm>
            <a:off x="4644008" y="4941168"/>
            <a:ext cx="4248472" cy="144016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8077B03-2264-4820-800A-1275F5FE8010}"/>
              </a:ext>
            </a:extLst>
          </p:cNvPr>
          <p:cNvSpPr/>
          <p:nvPr/>
        </p:nvSpPr>
        <p:spPr>
          <a:xfrm>
            <a:off x="4067944" y="3861048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7C0CD91-2519-4DDC-B6ED-4498FA456644}"/>
              </a:ext>
            </a:extLst>
          </p:cNvPr>
          <p:cNvSpPr/>
          <p:nvPr/>
        </p:nvSpPr>
        <p:spPr>
          <a:xfrm>
            <a:off x="1403648" y="4869160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32726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7CE458F-DEE1-41E0-899C-E35D5DE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Regneøvelse</a:t>
            </a:r>
          </a:p>
        </p:txBody>
      </p:sp>
      <p:sp>
        <p:nvSpPr>
          <p:cNvPr id="18" name="Plassholder for bunntekst 2">
            <a:extLst>
              <a:ext uri="{FF2B5EF4-FFF2-40B4-BE49-F238E27FC236}">
                <a16:creationId xmlns:a16="http://schemas.microsoft.com/office/drawing/2014/main" id="{9CF6FDF0-25C8-42AD-9F25-6818115C8DA5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60E715E-BBA0-4923-B6B9-30F0528BA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7454"/>
            <a:ext cx="9144000" cy="290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9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7CE458F-DEE1-41E0-899C-E35D5DE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Regneøvelse 30 </a:t>
            </a:r>
            <a:r>
              <a:rPr lang="nb-NO" dirty="0" err="1"/>
              <a:t>vfs</a:t>
            </a:r>
            <a:endParaRPr lang="nb-NO" dirty="0"/>
          </a:p>
        </p:txBody>
      </p:sp>
      <p:sp>
        <p:nvSpPr>
          <p:cNvPr id="9" name="Plassholder for bunntekst 2">
            <a:extLst>
              <a:ext uri="{FF2B5EF4-FFF2-40B4-BE49-F238E27FC236}">
                <a16:creationId xmlns:a16="http://schemas.microsoft.com/office/drawing/2014/main" id="{9775C118-AB94-447A-86B2-5514B6847848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656325B-96FE-4DC8-996F-89EC16C40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44"/>
            <a:ext cx="9144000" cy="291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7CE458F-DEE1-41E0-899C-E35D5DE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Regneøvelse 30 </a:t>
            </a:r>
            <a:r>
              <a:rPr lang="nb-NO" dirty="0" err="1"/>
              <a:t>vfs</a:t>
            </a:r>
            <a:endParaRPr lang="nb-NO" dirty="0"/>
          </a:p>
        </p:txBody>
      </p:sp>
      <p:sp>
        <p:nvSpPr>
          <p:cNvPr id="9" name="Plassholder for bunntekst 2">
            <a:extLst>
              <a:ext uri="{FF2B5EF4-FFF2-40B4-BE49-F238E27FC236}">
                <a16:creationId xmlns:a16="http://schemas.microsoft.com/office/drawing/2014/main" id="{9775C118-AB94-447A-86B2-5514B6847848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7484EC-2C43-4A98-B91F-FBE427BF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351"/>
            <a:ext cx="9144000" cy="293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23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7CE458F-DEE1-41E0-899C-E35D5DE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Regneøvelse 70 </a:t>
            </a:r>
            <a:r>
              <a:rPr lang="nb-NO" dirty="0" err="1"/>
              <a:t>vfs</a:t>
            </a:r>
            <a:endParaRPr lang="nb-NO" dirty="0"/>
          </a:p>
        </p:txBody>
      </p:sp>
      <p:sp>
        <p:nvSpPr>
          <p:cNvPr id="11" name="Plassholder for bunntekst 2">
            <a:extLst>
              <a:ext uri="{FF2B5EF4-FFF2-40B4-BE49-F238E27FC236}">
                <a16:creationId xmlns:a16="http://schemas.microsoft.com/office/drawing/2014/main" id="{8BD4140F-7109-4A85-B89A-C5C86792A4CE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E2EF7E0-6220-41ED-8399-923276BED989}"/>
              </a:ext>
            </a:extLst>
          </p:cNvPr>
          <p:cNvSpPr txBox="1"/>
          <p:nvPr/>
        </p:nvSpPr>
        <p:spPr>
          <a:xfrm rot="20034049">
            <a:off x="5940790" y="202848"/>
            <a:ext cx="116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/>
              <a:t>Gjennomsnitt i Norge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33A37FE-17FA-4B13-BEB7-BCDABB24A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551"/>
            <a:ext cx="9144000" cy="292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31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7CE458F-DEE1-41E0-899C-E35D5DE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Regneøvelse 350 </a:t>
            </a:r>
            <a:r>
              <a:rPr lang="nb-NO" dirty="0" err="1"/>
              <a:t>vfs</a:t>
            </a:r>
            <a:endParaRPr lang="nb-NO" dirty="0"/>
          </a:p>
        </p:txBody>
      </p:sp>
      <p:sp>
        <p:nvSpPr>
          <p:cNvPr id="9" name="Plassholder for bunntekst 2">
            <a:extLst>
              <a:ext uri="{FF2B5EF4-FFF2-40B4-BE49-F238E27FC236}">
                <a16:creationId xmlns:a16="http://schemas.microsoft.com/office/drawing/2014/main" id="{ED920102-BFD4-4735-845F-04F7A5F4E438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5ADDC7A-6E48-4880-B76F-5C5EEA23C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848"/>
            <a:ext cx="9144000" cy="294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19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gress, utendørs, tre, himmel&#10;&#10;Automatisk generert beskrivelse">
            <a:extLst>
              <a:ext uri="{FF2B5EF4-FFF2-40B4-BE49-F238E27FC236}">
                <a16:creationId xmlns:a16="http://schemas.microsoft.com/office/drawing/2014/main" id="{9770AD22-D62A-403F-BD27-9CBB1F2F11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r="43709"/>
          <a:stretch/>
        </p:blipFill>
        <p:spPr>
          <a:xfrm>
            <a:off x="0" y="15705"/>
            <a:ext cx="1979712" cy="6836193"/>
          </a:xfrm>
          <a:prstGeom prst="rect">
            <a:avLst/>
          </a:prstGeom>
          <a:noFill/>
        </p:spPr>
      </p:pic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3CE6E6E-D7E5-48E8-A9AA-C2474DE9A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5776" y="1556792"/>
            <a:ext cx="5987008" cy="4539208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nb-NO" dirty="0"/>
              <a:t>1982 – 1988: spæl</a:t>
            </a:r>
          </a:p>
          <a:p>
            <a:pPr marL="361950" indent="-361950">
              <a:lnSpc>
                <a:spcPct val="90000"/>
              </a:lnSpc>
            </a:pPr>
            <a:r>
              <a:rPr lang="nb-NO" dirty="0"/>
              <a:t>1999 – </a:t>
            </a:r>
            <a:r>
              <a:rPr lang="nb-NO" dirty="0" err="1"/>
              <a:t>dd</a:t>
            </a:r>
            <a:r>
              <a:rPr lang="nb-NO" dirty="0"/>
              <a:t>: hovedsakelig NKS, pluss litt krydder</a:t>
            </a:r>
          </a:p>
          <a:p>
            <a:pPr marL="762000" lvl="1" indent="-361950">
              <a:lnSpc>
                <a:spcPct val="90000"/>
              </a:lnSpc>
            </a:pPr>
            <a:r>
              <a:rPr lang="nb-NO" dirty="0" err="1"/>
              <a:t>texel</a:t>
            </a:r>
            <a:endParaRPr lang="nb-NO" dirty="0"/>
          </a:p>
          <a:p>
            <a:pPr marL="762000" lvl="1" indent="-361950">
              <a:lnSpc>
                <a:spcPct val="90000"/>
              </a:lnSpc>
            </a:pPr>
            <a:r>
              <a:rPr lang="nb-NO" dirty="0" err="1"/>
              <a:t>suffolk</a:t>
            </a:r>
            <a:endParaRPr lang="nb-NO" dirty="0"/>
          </a:p>
          <a:p>
            <a:pPr marL="762000" lvl="1" indent="-361950">
              <a:lnSpc>
                <a:spcPct val="90000"/>
              </a:lnSpc>
            </a:pPr>
            <a:r>
              <a:rPr lang="nb-NO" dirty="0" err="1"/>
              <a:t>charollaise</a:t>
            </a:r>
            <a:endParaRPr lang="nb-NO" dirty="0"/>
          </a:p>
          <a:p>
            <a:pPr marL="762000" lvl="1" indent="-361950">
              <a:lnSpc>
                <a:spcPct val="90000"/>
              </a:lnSpc>
            </a:pPr>
            <a:r>
              <a:rPr lang="nb-NO" dirty="0"/>
              <a:t>grå </a:t>
            </a:r>
            <a:r>
              <a:rPr lang="nb-NO" dirty="0" err="1"/>
              <a:t>trøndersau</a:t>
            </a:r>
            <a:endParaRPr lang="nb-NO" dirty="0"/>
          </a:p>
          <a:p>
            <a:pPr marL="762000" lvl="1" indent="-361950">
              <a:lnSpc>
                <a:spcPct val="90000"/>
              </a:lnSpc>
            </a:pPr>
            <a:r>
              <a:rPr lang="nb-NO" dirty="0"/>
              <a:t>villsau (</a:t>
            </a:r>
            <a:r>
              <a:rPr lang="nb-NO" dirty="0" err="1"/>
              <a:t>gns</a:t>
            </a:r>
            <a:r>
              <a:rPr lang="nb-NO" dirty="0"/>
              <a:t>)</a:t>
            </a:r>
          </a:p>
          <a:p>
            <a:pPr marL="361950" indent="-361950">
              <a:lnSpc>
                <a:spcPct val="90000"/>
              </a:lnSpc>
            </a:pPr>
            <a:r>
              <a:rPr lang="nb-NO" dirty="0"/>
              <a:t>Sittet i styret i </a:t>
            </a:r>
            <a:r>
              <a:rPr lang="nb-NO" dirty="0" err="1"/>
              <a:t>værring</a:t>
            </a:r>
            <a:r>
              <a:rPr lang="nb-NO" dirty="0"/>
              <a:t> 222 siden 1999 </a:t>
            </a:r>
          </a:p>
          <a:p>
            <a:pPr>
              <a:lnSpc>
                <a:spcPct val="90000"/>
              </a:lnSpc>
            </a:pPr>
            <a:endParaRPr lang="nb-NO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6FE8EE3-CD2E-4BE9-AE92-3BE7EED9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Morten Munkeby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317846B-FC3F-44F0-AE48-040571F50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411"/>
            <a:ext cx="3623320" cy="11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53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86E0894-5B1B-40F7-A4A7-5F65126BA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9"/>
          <a:stretch/>
        </p:blipFill>
        <p:spPr>
          <a:xfrm>
            <a:off x="1544823" y="764704"/>
            <a:ext cx="6124942" cy="6065118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94DB3B58-DA1B-4A3C-8F65-93EAF464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8640"/>
            <a:ext cx="6248400" cy="792088"/>
          </a:xfrm>
        </p:spPr>
        <p:txBody>
          <a:bodyPr/>
          <a:lstStyle/>
          <a:p>
            <a:r>
              <a:rPr lang="nb-NO" dirty="0"/>
              <a:t>Indekser</a:t>
            </a:r>
          </a:p>
        </p:txBody>
      </p:sp>
    </p:spTree>
    <p:extLst>
      <p:ext uri="{BB962C8B-B14F-4D97-AF65-F5344CB8AC3E}">
        <p14:creationId xmlns:p14="http://schemas.microsoft.com/office/powerpoint/2010/main" val="193787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DF527C7-F382-4248-9CD7-DDC9894C7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338137"/>
            <a:ext cx="7223084" cy="651986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E0140A5-9734-4452-BC8C-4C97D9720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442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7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F758D24-A694-422B-A894-EF0E7DA1C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Det får du bestemme selv </a:t>
            </a:r>
            <a:r>
              <a:rPr lang="nb-NO" sz="20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nb-NO" sz="1600" dirty="0">
                <a:sym typeface="Wingdings" panose="05000000000000000000" pitchFamily="2" charset="2"/>
              </a:rPr>
              <a:t>Men jeg anbefaler sterkt å kjøpe granska vær fra din nærmeste </a:t>
            </a:r>
            <a:r>
              <a:rPr lang="nb-NO" sz="1600" dirty="0" err="1">
                <a:sym typeface="Wingdings" panose="05000000000000000000" pitchFamily="2" charset="2"/>
              </a:rPr>
              <a:t>værring</a:t>
            </a:r>
            <a:endParaRPr lang="nb-NO" sz="1600" dirty="0">
              <a:sym typeface="Wingdings" panose="05000000000000000000" pitchFamily="2" charset="2"/>
            </a:endParaRPr>
          </a:p>
          <a:p>
            <a:r>
              <a:rPr lang="nb-NO" sz="2000" dirty="0">
                <a:sym typeface="Wingdings" panose="05000000000000000000" pitchFamily="2" charset="2"/>
              </a:rPr>
              <a:t>Hvordan bruker jeg indekser?</a:t>
            </a:r>
          </a:p>
          <a:p>
            <a:pPr lvl="1"/>
            <a:r>
              <a:rPr lang="nb-NO" sz="1800" dirty="0"/>
              <a:t>Alternativet er å tippe i lotto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AB4AC0E-C669-4583-9176-9D8F02E7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04800"/>
            <a:ext cx="6423992" cy="1066800"/>
          </a:xfrm>
        </p:spPr>
        <p:txBody>
          <a:bodyPr/>
          <a:lstStyle/>
          <a:p>
            <a:r>
              <a:rPr lang="nb-NO" dirty="0"/>
              <a:t>Hvilken vær skal du kjøpe?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81A3EF-9BFF-4063-BD41-F4B9956E55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044552" y="6248400"/>
            <a:ext cx="2895600" cy="457200"/>
          </a:xfrm>
        </p:spPr>
        <p:txBody>
          <a:bodyPr/>
          <a:lstStyle/>
          <a:p>
            <a:r>
              <a:rPr lang="nb-NO" dirty="0"/>
              <a:t>Morten Munkeby</a:t>
            </a:r>
          </a:p>
          <a:p>
            <a:r>
              <a:rPr lang="nb-NO" dirty="0"/>
              <a:t>Bergen 30. </a:t>
            </a:r>
            <a:r>
              <a:rPr lang="nb-NO" dirty="0" err="1"/>
              <a:t>okt</a:t>
            </a:r>
            <a:r>
              <a:rPr lang="nb-NO" dirty="0"/>
              <a:t> 2021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936838-85FE-4478-B35D-59CC7C719F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738"/>
          <a:stretch/>
        </p:blipFill>
        <p:spPr>
          <a:xfrm>
            <a:off x="0" y="2663941"/>
            <a:ext cx="9144000" cy="62104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3489A6B-5E60-48C9-9EAF-360AF9D4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752"/>
            <a:ext cx="9144000" cy="76424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6B402D5-2984-45C0-BA94-DA9A0C6C1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7092"/>
            <a:ext cx="9144000" cy="6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8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0F6D13F-130A-4D86-BC07-D66B729D0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04478"/>
            <a:ext cx="8931062" cy="4616810"/>
          </a:xfr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A1AB560-E320-4AC2-8386-2AAB2E63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Holder de mål?</a:t>
            </a:r>
          </a:p>
        </p:txBody>
      </p:sp>
    </p:spTree>
    <p:extLst>
      <p:ext uri="{BB962C8B-B14F-4D97-AF65-F5344CB8AC3E}">
        <p14:creationId xmlns:p14="http://schemas.microsoft.com/office/powerpoint/2010/main" val="3864024144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592AA382-8E0F-440A-ACC5-DF195DC0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0"/>
            <a:ext cx="6619164" cy="6858000"/>
          </a:xfrm>
          <a:prstGeom prst="rect">
            <a:avLst/>
          </a:prstGeom>
        </p:spPr>
      </p:pic>
      <p:sp>
        <p:nvSpPr>
          <p:cNvPr id="6" name="Pil: opp 5">
            <a:extLst>
              <a:ext uri="{FF2B5EF4-FFF2-40B4-BE49-F238E27FC236}">
                <a16:creationId xmlns:a16="http://schemas.microsoft.com/office/drawing/2014/main" id="{816CA51E-4B1F-4A17-BE7A-046702FCB6F9}"/>
              </a:ext>
            </a:extLst>
          </p:cNvPr>
          <p:cNvSpPr/>
          <p:nvPr/>
        </p:nvSpPr>
        <p:spPr>
          <a:xfrm>
            <a:off x="3491880" y="188640"/>
            <a:ext cx="576064" cy="6669360"/>
          </a:xfrm>
          <a:prstGeom prst="upArrow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opp 9">
            <a:extLst>
              <a:ext uri="{FF2B5EF4-FFF2-40B4-BE49-F238E27FC236}">
                <a16:creationId xmlns:a16="http://schemas.microsoft.com/office/drawing/2014/main" id="{B5DBF044-516A-41D8-8F5D-31029E70F7DD}"/>
              </a:ext>
            </a:extLst>
          </p:cNvPr>
          <p:cNvSpPr/>
          <p:nvPr/>
        </p:nvSpPr>
        <p:spPr>
          <a:xfrm>
            <a:off x="2339752" y="216024"/>
            <a:ext cx="576064" cy="6669360"/>
          </a:xfrm>
          <a:prstGeom prst="upArrow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661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139362D-8C1F-4982-8E8A-E433E170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84" y="2072816"/>
            <a:ext cx="8003232" cy="1352736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Spørsmål?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03401D9-8B9B-43E1-A2D9-AB482EAA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meg</a:t>
            </a:r>
          </a:p>
        </p:txBody>
      </p:sp>
      <p:pic>
        <p:nvPicPr>
          <p:cNvPr id="4" name="Bilde 3" descr="Et bilde som inneholder gress, utendørs, tre, himmel&#10;&#10;Automatisk generert beskrivelse">
            <a:extLst>
              <a:ext uri="{FF2B5EF4-FFF2-40B4-BE49-F238E27FC236}">
                <a16:creationId xmlns:a16="http://schemas.microsoft.com/office/drawing/2014/main" id="{CFAF2B7A-B002-4310-BB7D-F68A79897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r="43709"/>
          <a:stretch/>
        </p:blipFill>
        <p:spPr>
          <a:xfrm>
            <a:off x="0" y="15705"/>
            <a:ext cx="1979712" cy="6836193"/>
          </a:xfrm>
          <a:prstGeom prst="rect">
            <a:avLst/>
          </a:prstGeom>
          <a:noFill/>
        </p:spPr>
      </p:pic>
      <p:pic>
        <p:nvPicPr>
          <p:cNvPr id="6" name="Grafikk 5" descr="Lærer kontur">
            <a:extLst>
              <a:ext uri="{FF2B5EF4-FFF2-40B4-BE49-F238E27FC236}">
                <a16:creationId xmlns:a16="http://schemas.microsoft.com/office/drawing/2014/main" id="{0120964C-489D-4096-88C3-58EFA1053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2264" y="2852936"/>
            <a:ext cx="914400" cy="914400"/>
          </a:xfrm>
          <a:prstGeom prst="rect">
            <a:avLst/>
          </a:prstGeom>
        </p:spPr>
      </p:pic>
      <p:pic>
        <p:nvPicPr>
          <p:cNvPr id="8" name="Bilde 7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C96BE512-3D3A-4984-8F42-12944E7CA2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53" y="4653136"/>
            <a:ext cx="6881934" cy="21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E9A705B-E829-4C33-A46A-4DAED5D01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31"/>
          <a:stretch/>
        </p:blipFill>
        <p:spPr>
          <a:xfrm>
            <a:off x="6025" y="0"/>
            <a:ext cx="9169287" cy="688538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F2ADB61-F78B-4556-A3D7-45540480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870" y="599047"/>
            <a:ext cx="5518252" cy="1053904"/>
          </a:xfrm>
        </p:spPr>
        <p:txBody>
          <a:bodyPr/>
          <a:lstStyle/>
          <a:p>
            <a:r>
              <a:rPr lang="nb-NO" b="1" dirty="0" err="1"/>
              <a:t>Sauåret</a:t>
            </a:r>
            <a:r>
              <a:rPr lang="nb-NO" b="1" dirty="0"/>
              <a:t> hos oss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90C3890-56D0-4ED6-BD61-65EC6DFA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628800"/>
            <a:ext cx="7886700" cy="4168595"/>
          </a:xfrm>
        </p:spPr>
        <p:txBody>
          <a:bodyPr>
            <a:normAutofit/>
          </a:bodyPr>
          <a:lstStyle/>
          <a:p>
            <a:r>
              <a:rPr lang="nb-NO" sz="2000" dirty="0"/>
              <a:t>Middel lammedato </a:t>
            </a:r>
            <a:r>
              <a:rPr lang="nb-NO" sz="2000" dirty="0" err="1"/>
              <a:t>ca</a:t>
            </a:r>
            <a:r>
              <a:rPr lang="nb-NO" sz="2000" dirty="0"/>
              <a:t> 1. mai </a:t>
            </a:r>
          </a:p>
          <a:p>
            <a:r>
              <a:rPr lang="nb-NO" sz="2000" dirty="0"/>
              <a:t>Vårbeite hjemme til fjellveien er brøytet i alle fall. I år 10. juni</a:t>
            </a:r>
          </a:p>
          <a:p>
            <a:r>
              <a:rPr lang="nb-NO" sz="2000" dirty="0"/>
              <a:t>Felles sanking i beitelaget fra første helga i september</a:t>
            </a:r>
          </a:p>
          <a:p>
            <a:pPr lvl="1"/>
            <a:r>
              <a:rPr lang="nb-NO" sz="1600" dirty="0"/>
              <a:t>Har en del jerv, litt gaupe, bjørn og ulv av og til</a:t>
            </a:r>
          </a:p>
          <a:p>
            <a:pPr lvl="1"/>
            <a:endParaRPr lang="nb-NO" sz="1600" dirty="0"/>
          </a:p>
          <a:p>
            <a:endParaRPr lang="nb-NO" sz="2000" dirty="0"/>
          </a:p>
        </p:txBody>
      </p:sp>
      <p:pic>
        <p:nvPicPr>
          <p:cNvPr id="5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D4F6BA85-E230-4293-9C8A-DFD9811573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45" y="47684"/>
            <a:ext cx="3087630" cy="1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53920"/>
      </p:ext>
    </p:extLst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0D768EB-03C9-4A62-9B6A-2EC451E72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322"/>
          <a:stretch/>
        </p:blipFill>
        <p:spPr>
          <a:xfrm>
            <a:off x="0" y="0"/>
            <a:ext cx="9141052" cy="6885384"/>
          </a:xfrm>
          <a:prstGeom prst="rect">
            <a:avLst/>
          </a:prstGeom>
        </p:spPr>
      </p:pic>
      <p:pic>
        <p:nvPicPr>
          <p:cNvPr id="5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3CEE3C84-94B6-4CF7-99AE-4D1E148C4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89" y="44624"/>
            <a:ext cx="3087630" cy="1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7931"/>
      </p:ext>
    </p:extLst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natur&#10;&#10;Automatisk generert beskrivelse">
            <a:extLst>
              <a:ext uri="{FF2B5EF4-FFF2-40B4-BE49-F238E27FC236}">
                <a16:creationId xmlns:a16="http://schemas.microsoft.com/office/drawing/2014/main" id="{6AD6E1E1-B5B8-48E5-BA6E-5C98D7D98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47"/>
          <a:stretch/>
        </p:blipFill>
        <p:spPr>
          <a:xfrm rot="16200000">
            <a:off x="1117037" y="-1141581"/>
            <a:ext cx="6885385" cy="9168542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80EB4AA-2F7F-493C-8A0E-6178CB18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Morten Munkeby</a:t>
            </a:r>
          </a:p>
        </p:txBody>
      </p:sp>
      <p:pic>
        <p:nvPicPr>
          <p:cNvPr id="5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15985938-06F6-4233-9E89-042C323C7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92" y="61047"/>
            <a:ext cx="3087630" cy="137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62138"/>
      </p:ext>
    </p:extLst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gress, utendørs, himmel, hund&#10;&#10;Automatisk generert beskrivelse">
            <a:extLst>
              <a:ext uri="{FF2B5EF4-FFF2-40B4-BE49-F238E27FC236}">
                <a16:creationId xmlns:a16="http://schemas.microsoft.com/office/drawing/2014/main" id="{5C548BDC-0AAB-455F-AB9A-46062CC88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 r="8209" b="3061"/>
          <a:stretch/>
        </p:blipFill>
        <p:spPr>
          <a:xfrm>
            <a:off x="0" y="0"/>
            <a:ext cx="9144000" cy="6885385"/>
          </a:xfrm>
        </p:spPr>
      </p:pic>
      <p:pic>
        <p:nvPicPr>
          <p:cNvPr id="6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8937F87C-9B59-4219-B2FE-FA221E2C7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92" y="61047"/>
            <a:ext cx="3087630" cy="1376779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F663F5DD-377B-4507-99FA-8A95750FB543}"/>
              </a:ext>
            </a:extLst>
          </p:cNvPr>
          <p:cNvSpPr txBox="1">
            <a:spLocks/>
          </p:cNvSpPr>
          <p:nvPr/>
        </p:nvSpPr>
        <p:spPr>
          <a:xfrm>
            <a:off x="168813" y="458370"/>
            <a:ext cx="6803986" cy="1053904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endParaRPr lang="nb-NO" sz="4062" dirty="0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11D1A287-EFAF-454B-95F0-091462498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317693"/>
            <a:ext cx="6325685" cy="863488"/>
          </a:xfrm>
        </p:spPr>
        <p:txBody>
          <a:bodyPr>
            <a:normAutofit/>
          </a:bodyPr>
          <a:lstStyle/>
          <a:p>
            <a:r>
              <a:rPr lang="nb-NO" b="1" dirty="0"/>
              <a:t>Gjeterhund</a:t>
            </a:r>
          </a:p>
        </p:txBody>
      </p:sp>
    </p:spTree>
    <p:extLst>
      <p:ext uri="{BB962C8B-B14F-4D97-AF65-F5344CB8AC3E}">
        <p14:creationId xmlns:p14="http://schemas.microsoft.com/office/powerpoint/2010/main" val="23574460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469395FA-DF20-4416-AC57-69DB0CF9E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592" y="1296617"/>
            <a:ext cx="6640016" cy="482724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b-NO" dirty="0"/>
              <a:t>Hva er målet ditt?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Pusse beiter rundt husa, kulturlandskapspleie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Lage fine skinn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Produsere mest kjøttfulle lammeslakt i bygda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Ha de søteste lamma, type Valais Blacknose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dirty="0"/>
              <a:t>Tjene penger til livets opphold</a:t>
            </a:r>
          </a:p>
          <a:p>
            <a:pPr marL="457200" indent="-457200">
              <a:buFont typeface="+mj-lt"/>
              <a:buAutoNum type="arabicPeriod"/>
            </a:pPr>
            <a:r>
              <a:rPr lang="nb-NO" dirty="0" err="1"/>
              <a:t>Saukontrollen</a:t>
            </a: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dirty="0"/>
              <a:t>Vit hva du holder på med, noe annet koster deg MYE penger! </a:t>
            </a:r>
          </a:p>
          <a:p>
            <a:pPr marL="457200" indent="-457200">
              <a:buFont typeface="+mj-lt"/>
              <a:buAutoNum type="arabicPeriod"/>
            </a:pP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133F360-0F79-426D-8FF8-B708317C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600"/>
            <a:ext cx="6248400" cy="1066800"/>
          </a:xfrm>
        </p:spPr>
        <p:txBody>
          <a:bodyPr/>
          <a:lstStyle/>
          <a:p>
            <a:r>
              <a:rPr lang="nb-NO" dirty="0"/>
              <a:t>Avl på besetningsnivå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95FB599-4975-4161-B472-1EB3EA741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623" y="0"/>
            <a:ext cx="3110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9170B1B-AD70-41B0-BDB1-E3902B8E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143"/>
            <a:ext cx="6912738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33A0E435-78C7-48AF-8021-0C09517D6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3728" y="0"/>
            <a:ext cx="5297400" cy="6813376"/>
          </a:xfrm>
          <a:prstGeom prst="rect">
            <a:avLst/>
          </a:prstGeom>
        </p:spPr>
      </p:pic>
      <p:sp>
        <p:nvSpPr>
          <p:cNvPr id="5" name="Plassholder for bunntekst 2">
            <a:extLst>
              <a:ext uri="{FF2B5EF4-FFF2-40B4-BE49-F238E27FC236}">
                <a16:creationId xmlns:a16="http://schemas.microsoft.com/office/drawing/2014/main" id="{778C67E7-F4EB-427D-BCF9-A095D27CEF09}"/>
              </a:ext>
            </a:extLst>
          </p:cNvPr>
          <p:cNvSpPr txBox="1">
            <a:spLocks/>
          </p:cNvSpPr>
          <p:nvPr/>
        </p:nvSpPr>
        <p:spPr bwMode="auto">
          <a:xfrm>
            <a:off x="304455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b-NO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Monotype Corsiva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nb-NO" dirty="0"/>
          </a:p>
          <a:p>
            <a:r>
              <a:rPr lang="nb-NO" dirty="0"/>
              <a:t>Morten Munkeby</a:t>
            </a:r>
          </a:p>
        </p:txBody>
      </p:sp>
    </p:spTree>
    <p:extLst>
      <p:ext uri="{BB962C8B-B14F-4D97-AF65-F5344CB8AC3E}">
        <p14:creationId xmlns:p14="http://schemas.microsoft.com/office/powerpoint/2010/main" val="6060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8784ADD-0179-4A5A-A66E-43E5EC04E9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Utnytt de ressursene </a:t>
            </a:r>
            <a:br>
              <a:rPr lang="nb-NO" dirty="0"/>
            </a:br>
            <a:r>
              <a:rPr lang="nb-NO" dirty="0"/>
              <a:t>DU rår over!</a:t>
            </a: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8E1EBFB8-203D-4839-8E9D-F3F811132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Hvordan finne ut hvordan det går i din besetning?</a:t>
            </a:r>
          </a:p>
          <a:p>
            <a:r>
              <a:rPr lang="nb-NO" dirty="0"/>
              <a:t>Husk at det er deg selv du bør konkurrere mot  - hvert eneste år!</a:t>
            </a:r>
          </a:p>
        </p:txBody>
      </p:sp>
    </p:spTree>
    <p:extLst>
      <p:ext uri="{BB962C8B-B14F-4D97-AF65-F5344CB8AC3E}">
        <p14:creationId xmlns:p14="http://schemas.microsoft.com/office/powerpoint/2010/main" val="24850045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Sau_mal1">
  <a:themeElements>
    <a:clrScheme name="Egendefiner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D2DB9"/>
      </a:hlink>
      <a:folHlink>
        <a:srgbClr val="2D2DB9"/>
      </a:folHlink>
    </a:clrScheme>
    <a:fontScheme name="lam_M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m_M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m_M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M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M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M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M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m_M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Sau_mal1</Template>
  <TotalTime>4757</TotalTime>
  <Words>306</Words>
  <Application>Microsoft Office PowerPoint</Application>
  <PresentationFormat>Skjermfremvisning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Monotype Corsiva</vt:lpstr>
      <vt:lpstr>Segoe Print</vt:lpstr>
      <vt:lpstr>Times New Roman</vt:lpstr>
      <vt:lpstr>Sau_mal1</vt:lpstr>
      <vt:lpstr>Hva er en avlsvær verdt?  Bergen 30/10 2021 Hordaland sau og geit</vt:lpstr>
      <vt:lpstr>PowerPoint-presentasjon</vt:lpstr>
      <vt:lpstr>Sauåret hos oss</vt:lpstr>
      <vt:lpstr>PowerPoint-presentasjon</vt:lpstr>
      <vt:lpstr>PowerPoint-presentasjon</vt:lpstr>
      <vt:lpstr>Gjeterhund</vt:lpstr>
      <vt:lpstr>Avl på besetningsnivå</vt:lpstr>
      <vt:lpstr>PowerPoint-presentasjon</vt:lpstr>
      <vt:lpstr>Utnytt de ressursene  DU rår over!</vt:lpstr>
      <vt:lpstr>Animalia</vt:lpstr>
      <vt:lpstr>Animalia</vt:lpstr>
      <vt:lpstr>Animalia</vt:lpstr>
      <vt:lpstr>Slakteri</vt:lpstr>
      <vt:lpstr>Slakteri</vt:lpstr>
      <vt:lpstr>Regneøvelse</vt:lpstr>
      <vt:lpstr>Regneøvelse 30 vfs</vt:lpstr>
      <vt:lpstr>Regneøvelse 30 vfs</vt:lpstr>
      <vt:lpstr>Regneøvelse 70 vfs</vt:lpstr>
      <vt:lpstr>Regneøvelse 350 vfs</vt:lpstr>
      <vt:lpstr>Indekser</vt:lpstr>
      <vt:lpstr>PowerPoint-presentasjon</vt:lpstr>
      <vt:lpstr>Hvilken vær skal du kjøpe?</vt:lpstr>
      <vt:lpstr>Holder de mål?</vt:lpstr>
      <vt:lpstr>PowerPoint-presentasjon</vt:lpstr>
      <vt:lpstr>Takk for meg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 og rovdyr i NT</dc:title>
  <dc:creator>Morten Munkeby</dc:creator>
  <cp:lastModifiedBy>Karluf Hakull</cp:lastModifiedBy>
  <cp:revision>72</cp:revision>
  <cp:lastPrinted>2021-03-11T12:42:47Z</cp:lastPrinted>
  <dcterms:created xsi:type="dcterms:W3CDTF">2014-01-14T08:56:57Z</dcterms:created>
  <dcterms:modified xsi:type="dcterms:W3CDTF">2021-11-08T18:00:30Z</dcterms:modified>
</cp:coreProperties>
</file>