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12192000" cy="6858000"/>
  <p:notesSz cx="6797675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24F185C7-D39B-4AB6-A542-A92B0AE272B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0438"/>
            <a:ext cx="11480800" cy="201612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C5CFA8EA-A8B2-41DE-ADB7-DC93D1443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 sz="1800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402D35B4-8012-47FD-AFB0-7F59BB3E8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 sz="18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71AD8DEE-9D45-4384-AF42-636BF5D76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 sz="1800"/>
            </a:p>
          </p:txBody>
        </p:sp>
      </p:grpSp>
      <p:pic>
        <p:nvPicPr>
          <p:cNvPr id="8" name="Bilde 14" descr="NSG_logo_web.jpg">
            <a:extLst>
              <a:ext uri="{FF2B5EF4-FFF2-40B4-BE49-F238E27FC236}">
                <a16:creationId xmlns:a16="http://schemas.microsoft.com/office/drawing/2014/main" id="{771A4FCA-6858-4E2B-A0EB-171E1362E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1" y="80964"/>
            <a:ext cx="42037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36" y="1285860"/>
            <a:ext cx="10363200" cy="2127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57628"/>
            <a:ext cx="8534400" cy="21431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E909C5-4393-4C85-935F-68E4F43BE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D83C75C-C920-4EB9-9F8A-C372E48BB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B62C555-5A20-4B87-B4CA-C60CB8B56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45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45473-16BF-4A27-9A2A-0E95B8042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1" y="6257925"/>
            <a:ext cx="2247900" cy="457200"/>
          </a:xfrm>
        </p:spPr>
        <p:txBody>
          <a:bodyPr/>
          <a:lstStyle>
            <a:lvl1pPr>
              <a:defRPr/>
            </a:lvl1pPr>
          </a:lstStyle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6B734-C0D4-4376-B4E3-353BE1BDFE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1" y="6257925"/>
            <a:ext cx="5619751" cy="457200"/>
          </a:xfrm>
        </p:spPr>
        <p:txBody>
          <a:bodyPr/>
          <a:lstStyle>
            <a:lvl1pPr>
              <a:defRPr dirty="0"/>
            </a:lvl1pPr>
          </a:lstStyle>
          <a:p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D46B7-A45D-420C-97D8-DC0D348C3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58252" y="6257925"/>
            <a:ext cx="857249" cy="457200"/>
          </a:xfrm>
        </p:spPr>
        <p:txBody>
          <a:bodyPr/>
          <a:lstStyle>
            <a:lvl1pPr>
              <a:defRPr/>
            </a:lvl1pPr>
          </a:lstStyle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06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27DA20-44D1-4077-A13F-3435B1022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CB23F-D465-4FF3-951E-836DC8CE4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5DCE01-58B1-490B-83F8-8C05D9D64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54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2D3DF3-F7A6-4B51-A056-4FB4CFFE3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B5FF60-E4D7-45F4-A3FC-873C39598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169440-4912-4D64-81F7-6EAD9B21F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52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3B23DF1-6954-40F3-9D30-F74D0144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9174A2-043C-4CCD-A2AF-36B7F48B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52FAD4C-2D57-4F03-A852-5604985B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77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7DD64B-EC60-4DDE-9075-0E10AE8CF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12E2B5-1368-4945-A7E5-F37BE42B3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F4BA517-9244-4FD7-9675-96D8481F89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fld id="{1589B8F4-E2E3-402F-BF78-DCA3D9D8389D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7D40924-A5FA-418C-9B7F-9751553A6C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751" y="6248400"/>
            <a:ext cx="552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endParaRPr lang="nb-NO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4453B15-2CE5-4FE5-B8BD-403EB4673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7751" y="6248400"/>
            <a:ext cx="95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937A189-DFFF-4D94-8313-80F713996293}" type="slidenum">
              <a:rPr lang="nb-NO" smtClean="0"/>
              <a:t>‹#›</a:t>
            </a:fld>
            <a:endParaRPr lang="nb-NO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CC20633-A646-4DFE-BEF1-95A88D96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3A6EC69-A77A-446C-93B9-A96FE1176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AF5912F-5F44-439B-B0EF-EA45EC092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FD7C1A2-544D-4C6E-90AC-F36340F9C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2400">
              <a:latin typeface="Times New Roman" panose="02020603050405020304" pitchFamily="18" charset="0"/>
            </a:endParaRPr>
          </a:p>
        </p:txBody>
      </p:sp>
      <p:pic>
        <p:nvPicPr>
          <p:cNvPr id="1035" name="Bilde 14" descr="NSG_logo_web.jpg">
            <a:extLst>
              <a:ext uri="{FF2B5EF4-FFF2-40B4-BE49-F238E27FC236}">
                <a16:creationId xmlns:a16="http://schemas.microsoft.com/office/drawing/2014/main" id="{A11E70FD-F078-4D8D-9C4C-7F1FFDD7D4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585" y="6224589"/>
            <a:ext cx="2084916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6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tel 1">
            <a:extLst>
              <a:ext uri="{FF2B5EF4-FFF2-40B4-BE49-F238E27FC236}">
                <a16:creationId xmlns:a16="http://schemas.microsoft.com/office/drawing/2014/main" id="{223FAB73-298A-4AD6-BB98-14F3D8404E2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285875"/>
            <a:ext cx="7772400" cy="2127250"/>
          </a:xfrm>
        </p:spPr>
        <p:txBody>
          <a:bodyPr/>
          <a:lstStyle/>
          <a:p>
            <a:pPr algn="ctr"/>
            <a:r>
              <a:rPr lang="nb-NO" altLang="nb-NO" dirty="0"/>
              <a:t>Hordaland 30 oktober 2021</a:t>
            </a:r>
            <a:br>
              <a:rPr lang="nb-NO" altLang="nb-NO" dirty="0"/>
            </a:br>
            <a:r>
              <a:rPr lang="nb-NO" altLang="nb-NO" dirty="0"/>
              <a:t>Semin og tilslaget</a:t>
            </a:r>
            <a:br>
              <a:rPr lang="nb-NO" altLang="nb-NO" dirty="0"/>
            </a:br>
            <a:endParaRPr lang="nb-NO" altLang="nb-NO" dirty="0"/>
          </a:p>
        </p:txBody>
      </p:sp>
      <p:sp>
        <p:nvSpPr>
          <p:cNvPr id="104451" name="Undertittel 2">
            <a:extLst>
              <a:ext uri="{FF2B5EF4-FFF2-40B4-BE49-F238E27FC236}">
                <a16:creationId xmlns:a16="http://schemas.microsoft.com/office/drawing/2014/main" id="{47F5A25B-6C93-46FB-A770-DEB5C8FC4A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857625"/>
            <a:ext cx="6400800" cy="2143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b-NO" altLang="nb-NO" dirty="0"/>
          </a:p>
          <a:p>
            <a:pPr marL="0" indent="0" algn="ctr">
              <a:buNone/>
            </a:pPr>
            <a:endParaRPr lang="nb-NO" altLang="nb-NO" dirty="0"/>
          </a:p>
          <a:p>
            <a:pPr marL="0" indent="0" algn="ctr">
              <a:buNone/>
            </a:pPr>
            <a:r>
              <a:rPr lang="nb-NO" altLang="nb-NO" dirty="0"/>
              <a:t>Sven Reiersen</a:t>
            </a:r>
          </a:p>
          <a:p>
            <a:pPr marL="0" indent="0" algn="ctr">
              <a:buNone/>
            </a:pPr>
            <a:r>
              <a:rPr lang="nb-NO" altLang="nb-NO" sz="2000" dirty="0" err="1"/>
              <a:t>Leiar</a:t>
            </a:r>
            <a:r>
              <a:rPr lang="nb-NO" altLang="nb-NO" sz="2000" dirty="0"/>
              <a:t> av Avlsrådet for sau</a:t>
            </a:r>
          </a:p>
          <a:p>
            <a:pPr marL="0" indent="0" algn="ctr">
              <a:buNone/>
            </a:pPr>
            <a:r>
              <a:rPr lang="nb-NO" altLang="nb-NO" sz="2000" dirty="0"/>
              <a:t>Norsk Sau og Geit</a:t>
            </a:r>
          </a:p>
          <a:p>
            <a:pPr marL="0" indent="0" algn="ctr">
              <a:buNone/>
            </a:pPr>
            <a:endParaRPr lang="nb-NO" altLang="nb-NO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4479BF0-F1B6-4C35-8626-2F7819F11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69" y="713066"/>
            <a:ext cx="8800051" cy="4848836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EA25F7D1-AB31-4C14-9750-5DB36DF857AB}"/>
              </a:ext>
            </a:extLst>
          </p:cNvPr>
          <p:cNvSpPr txBox="1"/>
          <p:nvPr/>
        </p:nvSpPr>
        <p:spPr>
          <a:xfrm>
            <a:off x="1266738" y="5989739"/>
            <a:ext cx="6441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 dirty="0" err="1"/>
              <a:t>Kvifor</a:t>
            </a:r>
            <a:r>
              <a:rPr lang="nb-NO" b="1" u="sng" dirty="0"/>
              <a:t> nedgang i tilslag for alle raser samtidig?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829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A58DE-9866-4892-9B34-5B170EB4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Tilslaget semin, egen flokk, spæl.  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31B3E5E-21F6-48B3-87F7-D799F7C48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727122"/>
              </p:ext>
            </p:extLst>
          </p:nvPr>
        </p:nvGraphicFramePr>
        <p:xfrm>
          <a:off x="1959263" y="1569027"/>
          <a:ext cx="8127999" cy="41937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96299124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3743861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3197626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8848436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78476141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320904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09936202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56761993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20215440"/>
                    </a:ext>
                  </a:extLst>
                </a:gridCol>
              </a:tblGrid>
              <a:tr h="507670">
                <a:tc>
                  <a:txBody>
                    <a:bodyPr/>
                    <a:lstStyle/>
                    <a:p>
                      <a:r>
                        <a:rPr lang="nb-NO" dirty="0"/>
                        <a:t>Sæd</a:t>
                      </a:r>
                    </a:p>
                    <a:p>
                      <a:r>
                        <a:rPr lang="nb-NO" dirty="0"/>
                        <a:t>doser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634339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67860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/>
                        <a:t>70%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74,3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72,4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86647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/>
                        <a:t>60%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68,6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037807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/>
                        <a:t>50%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58,3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56,7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58,3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40060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44,8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46,4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3931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r>
                        <a:rPr lang="nb-NO"/>
                        <a:t>30%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318237"/>
                  </a:ext>
                </a:extLst>
              </a:tr>
              <a:tr h="50767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2019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51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35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ECCDFE-638D-40D2-9A89-969E0718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Sædproduksjon og kontroll på Staur.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69079091-6ABE-4681-9467-BC5360C696B2}"/>
              </a:ext>
            </a:extLst>
          </p:cNvPr>
          <p:cNvSpPr txBox="1"/>
          <p:nvPr/>
        </p:nvSpPr>
        <p:spPr>
          <a:xfrm>
            <a:off x="1057013" y="1753299"/>
            <a:ext cx="9378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sprang blir sjekka i mikroskop før tynning og frysing.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Eit</a:t>
            </a:r>
            <a:r>
              <a:rPr lang="nb-NO" dirty="0"/>
              <a:t> strå </a:t>
            </a:r>
            <a:r>
              <a:rPr lang="nb-NO" dirty="0" err="1"/>
              <a:t>frå</a:t>
            </a:r>
            <a:r>
              <a:rPr lang="nb-NO" dirty="0"/>
              <a:t> kvart sprang blir tint og sjekka i mikroskop dagen 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Dersom sædbildet er dårlig blir heile spranget (ejakulatet) kasta.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Same rutine har blitt gjennomført på Staur </a:t>
            </a:r>
            <a:r>
              <a:rPr lang="nb-NO" dirty="0" err="1"/>
              <a:t>sidan</a:t>
            </a:r>
            <a:r>
              <a:rPr lang="nb-NO" dirty="0"/>
              <a:t> oppstart for 20 år </a:t>
            </a:r>
            <a:r>
              <a:rPr lang="nb-NO" dirty="0" err="1"/>
              <a:t>sidan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Værer med dårlig sædkvalitet både før og etter tining vert tatt av salget.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Kun værer med </a:t>
            </a:r>
            <a:r>
              <a:rPr lang="nb-NO" dirty="0" err="1"/>
              <a:t>tilfredstillande</a:t>
            </a:r>
            <a:r>
              <a:rPr lang="nb-NO" dirty="0"/>
              <a:t> sædkvalitet og tilslag vert solgt i 2 år.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48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B03030-D38F-425B-A299-0CAB5768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       Mulige forklaringer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3D681E6-43A0-49BA-9251-DC13D730E263}"/>
              </a:ext>
            </a:extLst>
          </p:cNvPr>
          <p:cNvSpPr txBox="1"/>
          <p:nvPr/>
        </p:nvSpPr>
        <p:spPr>
          <a:xfrm>
            <a:off x="1224792" y="2374084"/>
            <a:ext cx="9940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Pliktig rapportering av alle bedekninger, også omløp.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Lågare</a:t>
            </a:r>
            <a:r>
              <a:rPr lang="nb-NO" dirty="0"/>
              <a:t> andel med feil far.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9% til 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Bruk av snusevær med forkle.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Kontroll på egne rutiner ved inseminering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Fiksering av søye, kontakt med vær.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Gode rutiner ved tining og montering av sædstrå.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Kort tid </a:t>
            </a:r>
            <a:r>
              <a:rPr lang="nb-NO" dirty="0" err="1"/>
              <a:t>frå</a:t>
            </a:r>
            <a:r>
              <a:rPr lang="nb-NO" dirty="0"/>
              <a:t> tining til innlegging.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Korrekt tine </a:t>
            </a:r>
            <a:r>
              <a:rPr lang="nb-NO" dirty="0" err="1"/>
              <a:t>temperartur</a:t>
            </a:r>
            <a:r>
              <a:rPr lang="nb-NO" dirty="0"/>
              <a:t> og tid.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dirty="0"/>
              <a:t>50C og 14 sekund.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b="1" dirty="0"/>
              <a:t>Gjennomføre seminkurs igjen. Repetisjonsøvelse?</a:t>
            </a:r>
          </a:p>
        </p:txBody>
      </p:sp>
    </p:spTree>
    <p:extLst>
      <p:ext uri="{BB962C8B-B14F-4D97-AF65-F5344CB8AC3E}">
        <p14:creationId xmlns:p14="http://schemas.microsoft.com/office/powerpoint/2010/main" val="190291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695BD6-7B6E-432B-AF53-12A9BD31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     Spekulative forklaringer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D521183-CE50-4811-B18A-9533059CE5A6}"/>
              </a:ext>
            </a:extLst>
          </p:cNvPr>
          <p:cNvSpPr txBox="1"/>
          <p:nvPr/>
        </p:nvSpPr>
        <p:spPr>
          <a:xfrm>
            <a:off x="1551962" y="1895912"/>
            <a:ext cx="9378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Matadoravl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Enkelte seminværer er </a:t>
            </a:r>
            <a:r>
              <a:rPr lang="nb-NO" dirty="0" err="1"/>
              <a:t>dominerande</a:t>
            </a:r>
            <a:r>
              <a:rPr lang="nb-NO" dirty="0"/>
              <a:t> i avlen.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Kjem igjen som både morfar og farfar til mange avkom.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Sædkvaliteten er OK, men kan allikevel ha dårlig tilslag?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r>
              <a:rPr lang="nb-NO" dirty="0"/>
              <a:t>Klimaendringer.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Endra tid for kjønnsmodning?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Høgare</a:t>
            </a:r>
            <a:r>
              <a:rPr lang="nb-NO" dirty="0"/>
              <a:t> temperatur kan påvirke tidspunkt for kjønnsmodning?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Første brunst kan </a:t>
            </a:r>
            <a:r>
              <a:rPr lang="nb-NO" dirty="0" err="1"/>
              <a:t>gje</a:t>
            </a:r>
            <a:r>
              <a:rPr lang="nb-NO" dirty="0"/>
              <a:t> </a:t>
            </a:r>
            <a:r>
              <a:rPr lang="nb-NO" dirty="0" err="1"/>
              <a:t>dårligare</a:t>
            </a:r>
            <a:r>
              <a:rPr lang="nb-NO" dirty="0"/>
              <a:t> tilslag?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Er lam med potensiale for høg voksen vekt </a:t>
            </a:r>
            <a:r>
              <a:rPr lang="nb-NO" dirty="0" err="1"/>
              <a:t>seinare</a:t>
            </a:r>
            <a:r>
              <a:rPr lang="nb-NO" dirty="0"/>
              <a:t> kjønnsmodne?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r>
              <a:rPr lang="nb-NO" dirty="0" err="1"/>
              <a:t>Høgare</a:t>
            </a:r>
            <a:r>
              <a:rPr lang="nb-NO" dirty="0"/>
              <a:t> andel årslam inseminert?</a:t>
            </a:r>
          </a:p>
          <a:p>
            <a:r>
              <a:rPr lang="nb-NO" dirty="0" err="1"/>
              <a:t>Tidligare</a:t>
            </a:r>
            <a:r>
              <a:rPr lang="nb-NO" dirty="0"/>
              <a:t> inseminering?</a:t>
            </a:r>
          </a:p>
          <a:p>
            <a:endParaRPr lang="nb-NO" dirty="0"/>
          </a:p>
          <a:p>
            <a:r>
              <a:rPr lang="nb-NO" b="1" u="sng" dirty="0" err="1"/>
              <a:t>Kvifor</a:t>
            </a:r>
            <a:r>
              <a:rPr lang="nb-NO" b="1" u="sng" dirty="0"/>
              <a:t> nedgang i tilslag for alle raser samtidig?  </a:t>
            </a:r>
          </a:p>
        </p:txBody>
      </p:sp>
    </p:spTree>
    <p:extLst>
      <p:ext uri="{BB962C8B-B14F-4D97-AF65-F5344CB8AC3E}">
        <p14:creationId xmlns:p14="http://schemas.microsoft.com/office/powerpoint/2010/main" val="3432233282"/>
      </p:ext>
    </p:extLst>
  </p:cSld>
  <p:clrMapOvr>
    <a:masterClrMapping/>
  </p:clrMapOvr>
</p:sld>
</file>

<file path=ppt/theme/theme1.xml><?xml version="1.0" encoding="utf-8"?>
<a:theme xmlns:a="http://schemas.openxmlformats.org/drawingml/2006/main" name="SvenR-PPTmal">
  <a:themeElements>
    <a:clrScheme name="Nivå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å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å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å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å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å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å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å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å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å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sjon1" id="{E1D15008-9E23-4EB3-8DF1-5B3E8C0E7BD5}" vid="{3E2B34AE-C986-4C39-9EE8-1181399EC5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Haustsamling Sogn og Fjordane Sau og Geit 2019</Template>
  <TotalTime>133</TotalTime>
  <Words>322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Verdana</vt:lpstr>
      <vt:lpstr>Wingdings</vt:lpstr>
      <vt:lpstr>SvenR-PPTmal</vt:lpstr>
      <vt:lpstr>Hordaland 30 oktober 2021 Semin og tilslaget </vt:lpstr>
      <vt:lpstr>PowerPoint-presentasjon</vt:lpstr>
      <vt:lpstr>                    Tilslaget semin, egen flokk, spæl.  </vt:lpstr>
      <vt:lpstr>Sædproduksjon og kontroll på Staur.</vt:lpstr>
      <vt:lpstr>                           Mulige forklaringer</vt:lpstr>
      <vt:lpstr>                         Spekulative forklaringer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Hordaland 30 oktober 2021 Semin og resultat </dc:title>
  <dc:creator>Sven</dc:creator>
  <cp:lastModifiedBy>Sven</cp:lastModifiedBy>
  <cp:revision>13</cp:revision>
  <cp:lastPrinted>2021-10-28T21:22:11Z</cp:lastPrinted>
  <dcterms:created xsi:type="dcterms:W3CDTF">2021-10-27T20:56:39Z</dcterms:created>
  <dcterms:modified xsi:type="dcterms:W3CDTF">2021-10-28T21:23:41Z</dcterms:modified>
</cp:coreProperties>
</file>