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9" r:id="rId2"/>
    <p:sldMasterId id="2147483673" r:id="rId3"/>
  </p:sldMasterIdLst>
  <p:notesMasterIdLst>
    <p:notesMasterId r:id="rId60"/>
  </p:notesMasterIdLst>
  <p:handoutMasterIdLst>
    <p:handoutMasterId r:id="rId61"/>
  </p:handoutMasterIdLst>
  <p:sldIdLst>
    <p:sldId id="789" r:id="rId4"/>
    <p:sldId id="790" r:id="rId5"/>
    <p:sldId id="816" r:id="rId6"/>
    <p:sldId id="791" r:id="rId7"/>
    <p:sldId id="761" r:id="rId8"/>
    <p:sldId id="534" r:id="rId9"/>
    <p:sldId id="763" r:id="rId10"/>
    <p:sldId id="636" r:id="rId11"/>
    <p:sldId id="637" r:id="rId12"/>
    <p:sldId id="723" r:id="rId13"/>
    <p:sldId id="811" r:id="rId14"/>
    <p:sldId id="776" r:id="rId15"/>
    <p:sldId id="727" r:id="rId16"/>
    <p:sldId id="697" r:id="rId17"/>
    <p:sldId id="656" r:id="rId18"/>
    <p:sldId id="659" r:id="rId19"/>
    <p:sldId id="779" r:id="rId20"/>
    <p:sldId id="713" r:id="rId21"/>
    <p:sldId id="781" r:id="rId22"/>
    <p:sldId id="710" r:id="rId23"/>
    <p:sldId id="703" r:id="rId24"/>
    <p:sldId id="730" r:id="rId25"/>
    <p:sldId id="782" r:id="rId26"/>
    <p:sldId id="731" r:id="rId27"/>
    <p:sldId id="732" r:id="rId28"/>
    <p:sldId id="784" r:id="rId29"/>
    <p:sldId id="785" r:id="rId30"/>
    <p:sldId id="715" r:id="rId31"/>
    <p:sldId id="718" r:id="rId32"/>
    <p:sldId id="717" r:id="rId33"/>
    <p:sldId id="719" r:id="rId34"/>
    <p:sldId id="734" r:id="rId35"/>
    <p:sldId id="798" r:id="rId36"/>
    <p:sldId id="799" r:id="rId37"/>
    <p:sldId id="800" r:id="rId38"/>
    <p:sldId id="801" r:id="rId39"/>
    <p:sldId id="802" r:id="rId40"/>
    <p:sldId id="803" r:id="rId41"/>
    <p:sldId id="631" r:id="rId42"/>
    <p:sldId id="736" r:id="rId43"/>
    <p:sldId id="737" r:id="rId44"/>
    <p:sldId id="786" r:id="rId45"/>
    <p:sldId id="808" r:id="rId46"/>
    <p:sldId id="788" r:id="rId47"/>
    <p:sldId id="805" r:id="rId48"/>
    <p:sldId id="814" r:id="rId49"/>
    <p:sldId id="815" r:id="rId50"/>
    <p:sldId id="806" r:id="rId51"/>
    <p:sldId id="809" r:id="rId52"/>
    <p:sldId id="807" r:id="rId53"/>
    <p:sldId id="635" r:id="rId54"/>
    <p:sldId id="638" r:id="rId55"/>
    <p:sldId id="813" r:id="rId56"/>
    <p:sldId id="812" r:id="rId57"/>
    <p:sldId id="735" r:id="rId58"/>
    <p:sldId id="810" r:id="rId59"/>
  </p:sldIdLst>
  <p:sldSz cx="9144000" cy="6858000" type="screen4x3"/>
  <p:notesSz cx="7102475" cy="9388475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ibeke Tømmerberg" initials="V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4C"/>
    <a:srgbClr val="141313"/>
    <a:srgbClr val="231D08"/>
    <a:srgbClr val="8FD4E9"/>
    <a:srgbClr val="321B0B"/>
    <a:srgbClr val="6C6791"/>
    <a:srgbClr val="990033"/>
    <a:srgbClr val="3C1C21"/>
    <a:srgbClr val="813417"/>
    <a:srgbClr val="757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80890" autoAdjust="0"/>
  </p:normalViewPr>
  <p:slideViewPr>
    <p:cSldViewPr snapToObjects="1">
      <p:cViewPr varScale="1">
        <p:scale>
          <a:sx n="72" d="100"/>
          <a:sy n="72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057DF-B1E7-5042-A667-9A5A84EEA5C5}" type="datetimeFigureOut">
              <a:rPr lang="nb-NO" smtClean="0"/>
              <a:t>31.10.2016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E2262-D6FB-B646-AFCE-4769B1F18C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7938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02C28-C3EC-3B49-B45F-4820E7CE67B4}" type="datetimeFigureOut">
              <a:rPr lang="nb-NO" smtClean="0"/>
              <a:t>31.10.2016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2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FF7EC-C614-4D4E-85A8-A505260F04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9675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3A120CDC-26A4-439A-B584-81474242817C}" type="slidenum">
              <a:rPr lang="nb-NO" smtClean="0">
                <a:solidFill>
                  <a:prstClr val="black"/>
                </a:solidFill>
              </a:rPr>
              <a:pPr eaLnBrk="1" hangingPunct="1"/>
              <a:t>1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b-NO" dirty="0"/>
              <a:t>Tid: helsevurdering av søya,</a:t>
            </a:r>
            <a:r>
              <a:rPr lang="nb-NO" baseline="0" dirty="0"/>
              <a:t> ca. 15 min</a:t>
            </a:r>
          </a:p>
          <a:p>
            <a:pPr eaLnBrk="1" hangingPunct="1"/>
            <a:r>
              <a:rPr lang="nb-NO" baseline="0" dirty="0"/>
              <a:t>Brunstmangel hos sau:  </a:t>
            </a:r>
            <a:r>
              <a:rPr lang="nb-NO" baseline="0" dirty="0" err="1"/>
              <a:t>ca</a:t>
            </a:r>
            <a:r>
              <a:rPr lang="nb-NO" baseline="0" dirty="0"/>
              <a:t> 25 min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6529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84" indent="-342884">
              <a:spcBef>
                <a:spcPct val="20000"/>
              </a:spcBef>
              <a:buFontTx/>
              <a:buChar char="•"/>
              <a:defRPr/>
            </a:pPr>
            <a:r>
              <a:rPr lang="nb-NO" altLang="nb-NO" sz="1100" b="0" dirty="0"/>
              <a:t>NB! Kan komme seinere, sett på 4 mnd. gamle lam</a:t>
            </a:r>
            <a:endParaRPr lang="nb-NO" altLang="nb-NO" sz="1100" b="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endParaRPr lang="nb-NO" b="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8068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17" indent="-285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948" indent="-22859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127" indent="-22859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307" indent="-22859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487" indent="-2285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666" indent="-2285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845" indent="-2285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024" indent="-2285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2CD069-5606-44AA-8ED5-015395D372E5}" type="slidenum">
              <a:rPr lang="nb-NO" altLang="nb-NO" sz="1200">
                <a:solidFill>
                  <a:prstClr val="black"/>
                </a:solidFill>
              </a:rPr>
              <a:pPr/>
              <a:t>15</a:t>
            </a:fld>
            <a:endParaRPr lang="nb-NO" altLang="nb-NO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21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84" marR="0" indent="-342884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nb-NO" altLang="nb-NO" sz="1200" dirty="0">
                <a:cs typeface="Arial" pitchFamily="34" charset="0"/>
              </a:rPr>
              <a:t>Bakgrunn: Behovsnormene for E-vitamin økt, samme behov uavhengig av antall foster</a:t>
            </a:r>
          </a:p>
          <a:p>
            <a:pPr marL="0" indent="0">
              <a:spcBef>
                <a:spcPct val="20000"/>
              </a:spcBef>
              <a:buFontTx/>
              <a:buNone/>
              <a:defRPr/>
            </a:pPr>
            <a:endParaRPr lang="nb-NO" altLang="nb-NO" dirty="0"/>
          </a:p>
          <a:p>
            <a:pPr marL="171443" indent="-171443">
              <a:buFontTx/>
              <a:buChar char="•"/>
              <a:defRPr/>
            </a:pPr>
            <a:r>
              <a:rPr lang="nb-NO" altLang="nb-NO" dirty="0">
                <a:latin typeface="Times New Roman"/>
              </a:rPr>
              <a:t>Ekstra E-vitamin påvirket ikke andelen lam som døde inne og på vårbeite, men ga </a:t>
            </a:r>
            <a:r>
              <a:rPr lang="nb-NO" altLang="nb-NO" b="1" dirty="0">
                <a:latin typeface="Times New Roman"/>
              </a:rPr>
              <a:t>lavere total dødelighet hos søyer som fikk minst 3 lam.</a:t>
            </a:r>
            <a:endParaRPr lang="nb-NO" altLang="nb-NO" b="1" dirty="0">
              <a:solidFill>
                <a:prstClr val="black"/>
              </a:solidFill>
            </a:endParaRP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altLang="nb-NO" sz="2000" dirty="0">
                <a:latin typeface="Arial" panose="020B0604020202020204" pitchFamily="34" charset="0"/>
                <a:cs typeface="Arial" panose="020B0604020202020204" pitchFamily="34" charset="0"/>
              </a:rPr>
              <a:t>Tilvekst: </a:t>
            </a:r>
          </a:p>
          <a:p>
            <a:pPr marL="954900" lvl="1" indent="-342900">
              <a:lnSpc>
                <a:spcPct val="90000"/>
              </a:lnSpc>
              <a:spcAft>
                <a:spcPct val="0"/>
              </a:spcAft>
              <a:buFont typeface="Calibri" panose="020F0502020204030204" pitchFamily="34" charset="0"/>
              <a:buChar char="-"/>
              <a:defRPr/>
            </a:pPr>
            <a:r>
              <a:rPr lang="nb-NO" altLang="nb-NO" sz="1900" dirty="0">
                <a:solidFill>
                  <a:srgbClr val="321B0B"/>
                </a:solidFill>
              </a:rPr>
              <a:t>Ingen forskjell mellom lam etter søyer med og uten ekstra E-vitamin</a:t>
            </a:r>
            <a:endParaRPr lang="nb-NO" altLang="nb-NO" dirty="0">
              <a:solidFill>
                <a:prstClr val="black"/>
              </a:solidFill>
            </a:endParaRPr>
          </a:p>
          <a:p>
            <a:pPr marL="171443" indent="-171443">
              <a:buFontTx/>
              <a:buChar char="•"/>
              <a:defRPr/>
            </a:pPr>
            <a:endParaRPr lang="nb-NO" altLang="nb-NO" dirty="0">
              <a:solidFill>
                <a:prstClr val="black"/>
              </a:solidFill>
            </a:endParaRPr>
          </a:p>
          <a:p>
            <a:pPr marL="171443" indent="-171443">
              <a:buFontTx/>
              <a:buChar char="•"/>
              <a:defRPr/>
            </a:pPr>
            <a:r>
              <a:rPr lang="nb-NO" altLang="nb-NO" dirty="0">
                <a:solidFill>
                  <a:prstClr val="black"/>
                </a:solidFill>
              </a:rPr>
              <a:t>Tildele minst 470</a:t>
            </a:r>
            <a:r>
              <a:rPr lang="nb-NO" altLang="nb-NO" baseline="0" dirty="0">
                <a:solidFill>
                  <a:prstClr val="black"/>
                </a:solidFill>
              </a:rPr>
              <a:t> IE vit E (sum av tilskudd utenom grovfor) siste 7 uker</a:t>
            </a:r>
            <a:endParaRPr lang="nb-NO" altLang="nb-NO" dirty="0">
              <a:solidFill>
                <a:prstClr val="black"/>
              </a:solidFill>
            </a:endParaRPr>
          </a:p>
          <a:p>
            <a:pPr marL="171443" indent="-171443">
              <a:buFontTx/>
              <a:buChar char="•"/>
              <a:defRPr/>
            </a:pPr>
            <a:endParaRPr lang="nb-NO" altLang="nb-NO" dirty="0">
              <a:solidFill>
                <a:prstClr val="black"/>
              </a:solidFill>
            </a:endParaRPr>
          </a:p>
          <a:p>
            <a:pPr marL="171443" indent="-171443">
              <a:buFontTx/>
              <a:buChar char="•"/>
              <a:defRPr/>
            </a:pPr>
            <a:r>
              <a:rPr lang="nb-NO" altLang="nb-NO" dirty="0">
                <a:solidFill>
                  <a:prstClr val="black"/>
                </a:solidFill>
              </a:rPr>
              <a:t>Andelen søyer med infeksjonssykdommer (mastitt og </a:t>
            </a:r>
            <a:r>
              <a:rPr lang="nb-NO" altLang="nb-NO" dirty="0" err="1">
                <a:solidFill>
                  <a:prstClr val="black"/>
                </a:solidFill>
              </a:rPr>
              <a:t>metritt</a:t>
            </a:r>
            <a:r>
              <a:rPr lang="nb-NO" altLang="nb-NO" dirty="0">
                <a:solidFill>
                  <a:prstClr val="black"/>
                </a:solidFill>
              </a:rPr>
              <a:t>)</a:t>
            </a:r>
          </a:p>
          <a:p>
            <a:pPr marL="628643" lvl="1" indent="-171443">
              <a:buFontTx/>
              <a:buChar char="•"/>
              <a:defRPr/>
            </a:pPr>
            <a:r>
              <a:rPr lang="nb-NO" altLang="nb-NO" dirty="0">
                <a:solidFill>
                  <a:prstClr val="black"/>
                </a:solidFill>
              </a:rPr>
              <a:t>litt uventet noe høyere hos søyer (4,1 %) som fikk ekstra E-vitamin enn hos søyer uten ekstra E-vitamin (2,5 %)</a:t>
            </a:r>
          </a:p>
          <a:p>
            <a:pPr marL="628622" lvl="1" indent="-171443">
              <a:buFontTx/>
              <a:buChar char="•"/>
              <a:defRPr/>
            </a:pPr>
            <a:r>
              <a:rPr lang="nb-NO" altLang="nb-NO" dirty="0">
                <a:solidFill>
                  <a:prstClr val="black"/>
                </a:solidFill>
              </a:rPr>
              <a:t>ingen statistisk sikker forskjell (p=0,15). </a:t>
            </a:r>
          </a:p>
          <a:p>
            <a:pPr marL="628622" lvl="1" indent="-171443">
              <a:buFontTx/>
              <a:buChar char="•"/>
              <a:defRPr/>
            </a:pPr>
            <a:r>
              <a:rPr lang="nb-NO" altLang="nb-NO" dirty="0">
                <a:solidFill>
                  <a:prstClr val="black"/>
                </a:solidFill>
              </a:rPr>
              <a:t>Sjukdomsforekomsten lav og datamaterialet for lite til å si noe om ekstra E-vitamin påvirker forekomsten av infeksjoner hos søyer. </a:t>
            </a:r>
          </a:p>
          <a:p>
            <a:pPr marL="0" indent="0">
              <a:spcBef>
                <a:spcPct val="20000"/>
              </a:spcBef>
              <a:buFontTx/>
              <a:buNone/>
              <a:defRPr/>
            </a:pPr>
            <a:endParaRPr lang="nb-NO" altLang="nb-NO" dirty="0"/>
          </a:p>
          <a:p>
            <a:pPr marL="342884" indent="-342884">
              <a:spcBef>
                <a:spcPct val="20000"/>
              </a:spcBef>
              <a:buFontTx/>
              <a:buChar char="•"/>
              <a:defRPr/>
            </a:pPr>
            <a:r>
              <a:rPr lang="nb-NO" altLang="nb-NO" dirty="0"/>
              <a:t>Behovsnormer for sau: utgitt av NRC (National Research Council) 2007:</a:t>
            </a:r>
            <a:r>
              <a:rPr lang="nb-NO" altLang="nb-NO" baseline="0" dirty="0"/>
              <a:t> </a:t>
            </a:r>
            <a:r>
              <a:rPr lang="nb-NO" altLang="nb-NO" b="1" dirty="0"/>
              <a:t>504 IE per dag</a:t>
            </a:r>
          </a:p>
          <a:p>
            <a:pPr marL="342884" indent="-342884">
              <a:spcBef>
                <a:spcPct val="20000"/>
              </a:spcBef>
              <a:buFontTx/>
              <a:buChar char="•"/>
              <a:defRPr/>
            </a:pPr>
            <a:r>
              <a:rPr lang="nb-NO" altLang="nb-NO" kern="0" dirty="0" err="1">
                <a:solidFill>
                  <a:srgbClr val="000000"/>
                </a:solidFill>
                <a:latin typeface="Times New Roman"/>
              </a:rPr>
              <a:t>Perinatal</a:t>
            </a:r>
            <a:r>
              <a:rPr lang="nb-NO" altLang="nb-NO" kern="0" dirty="0">
                <a:solidFill>
                  <a:srgbClr val="000000"/>
                </a:solidFill>
                <a:latin typeface="Times New Roman"/>
              </a:rPr>
              <a:t> dødelighet (dødfødte, fullbårne lam, dør 0-5 dager etter fødsel)</a:t>
            </a:r>
          </a:p>
          <a:p>
            <a:pPr marL="342884" indent="-342884">
              <a:spcBef>
                <a:spcPct val="20000"/>
              </a:spcBef>
              <a:buFontTx/>
              <a:buChar char="•"/>
              <a:defRPr/>
            </a:pPr>
            <a:r>
              <a:rPr lang="nb-NO" altLang="nb-NO" kern="0" dirty="0">
                <a:solidFill>
                  <a:srgbClr val="000000"/>
                </a:solidFill>
                <a:latin typeface="Times New Roman"/>
              </a:rPr>
              <a:t>Blod E-vit og </a:t>
            </a:r>
            <a:r>
              <a:rPr lang="nb-NO" altLang="nb-NO" kern="0" dirty="0" err="1">
                <a:solidFill>
                  <a:srgbClr val="000000"/>
                </a:solidFill>
                <a:latin typeface="Times New Roman"/>
              </a:rPr>
              <a:t>selenstatus</a:t>
            </a:r>
            <a:endParaRPr lang="nb-NO" altLang="nb-NO" kern="0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spcBef>
                <a:spcPct val="20000"/>
              </a:spcBef>
              <a:buFontTx/>
              <a:buNone/>
              <a:defRPr/>
            </a:pPr>
            <a:endParaRPr lang="nb-NO" altLang="nb-NO" kern="0" dirty="0">
              <a:solidFill>
                <a:srgbClr val="000000"/>
              </a:solidFill>
              <a:latin typeface="Times New Roman"/>
            </a:endParaRPr>
          </a:p>
          <a:p>
            <a:pPr>
              <a:defRPr/>
            </a:pPr>
            <a:endParaRPr lang="nb-NO" dirty="0"/>
          </a:p>
          <a:p>
            <a:pPr>
              <a:defRPr/>
            </a:pPr>
            <a:endParaRPr lang="nb-NO" dirty="0"/>
          </a:p>
        </p:txBody>
      </p:sp>
      <p:sp>
        <p:nvSpPr>
          <p:cNvPr id="90116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17" indent="-285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948" indent="-22859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127" indent="-22859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307" indent="-22859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487" indent="-2285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666" indent="-2285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845" indent="-2285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024" indent="-2285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8C46B06-C4C0-4DE5-BA52-13541F11E70D}" type="slidenum">
              <a:rPr lang="nb-NO" altLang="nb-NO" sz="1200">
                <a:solidFill>
                  <a:prstClr val="black"/>
                </a:solidFill>
              </a:rPr>
              <a:pPr/>
              <a:t>16</a:t>
            </a:fld>
            <a:endParaRPr lang="nb-NO" altLang="nb-NO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58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b-NO" altLang="nb-NO" dirty="0"/>
              <a:t>Kvitleversjuke</a:t>
            </a:r>
            <a:r>
              <a:rPr lang="nb-NO" altLang="nb-NO" baseline="0" dirty="0"/>
              <a:t> </a:t>
            </a:r>
            <a:endParaRPr lang="nb-NO" altLang="nb-NO" dirty="0"/>
          </a:p>
        </p:txBody>
      </p:sp>
      <p:sp>
        <p:nvSpPr>
          <p:cNvPr id="86020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1F5704A-3F71-4B82-8D7A-025E9F1D8C18}" type="slidenum">
              <a:rPr lang="nb-NO" altLang="nb-NO" sz="1200">
                <a:solidFill>
                  <a:prstClr val="black"/>
                </a:solidFill>
              </a:rPr>
              <a:pPr/>
              <a:t>17</a:t>
            </a:fld>
            <a:endParaRPr lang="nb-NO" altLang="nb-NO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15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Plassholder for notat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nb-NO" dirty="0">
                <a:latin typeface="Times New Roman"/>
                <a:ea typeface="Calibri"/>
                <a:cs typeface="Times New Roman"/>
              </a:rPr>
              <a:t>vit B</a:t>
            </a:r>
            <a:r>
              <a:rPr lang="nb-NO" baseline="-25000" dirty="0">
                <a:latin typeface="Times New Roman"/>
                <a:ea typeface="Calibri"/>
                <a:cs typeface="Times New Roman"/>
              </a:rPr>
              <a:t>12 </a:t>
            </a:r>
            <a:r>
              <a:rPr lang="nb-NO" dirty="0">
                <a:latin typeface="Times New Roman"/>
                <a:ea typeface="Calibri"/>
                <a:cs typeface="Times New Roman"/>
              </a:rPr>
              <a:t>(</a:t>
            </a:r>
            <a:r>
              <a:rPr lang="nb-NO" dirty="0" err="1">
                <a:latin typeface="Times New Roman"/>
                <a:ea typeface="Calibri"/>
                <a:cs typeface="Times New Roman"/>
              </a:rPr>
              <a:t>kobalamin</a:t>
            </a:r>
            <a:r>
              <a:rPr lang="nb-NO" dirty="0">
                <a:latin typeface="Times New Roman"/>
                <a:ea typeface="Calibri"/>
                <a:cs typeface="Times New Roman"/>
              </a:rPr>
              <a:t>)</a:t>
            </a:r>
            <a:r>
              <a:rPr lang="nb-NO" baseline="-25000" dirty="0">
                <a:latin typeface="Times New Roman"/>
                <a:ea typeface="Calibri"/>
                <a:cs typeface="Times New Roman"/>
              </a:rPr>
              <a:t> </a:t>
            </a:r>
            <a:endParaRPr lang="nb-NO" sz="1100" dirty="0">
              <a:ea typeface="Calibri"/>
              <a:cs typeface="Times New Roman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nb-NO" altLang="nb-NO" dirty="0"/>
          </a:p>
        </p:txBody>
      </p:sp>
      <p:sp>
        <p:nvSpPr>
          <p:cNvPr id="82948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C845B03-2ADF-4DE6-95BF-86376BE2B63B}" type="slidenum">
              <a:rPr lang="nb-NO" altLang="nb-NO" sz="1200" smtClean="0"/>
              <a:pPr/>
              <a:t>18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625861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nb-NO" dirty="0" err="1">
                <a:solidFill>
                  <a:srgbClr val="FF0000"/>
                </a:solidFill>
              </a:rPr>
              <a:t>Hovedsaklig</a:t>
            </a:r>
            <a:r>
              <a:rPr lang="nb-NO" dirty="0">
                <a:solidFill>
                  <a:srgbClr val="FF0000"/>
                </a:solidFill>
              </a:rPr>
              <a:t> hos lam på kalka og gjødsla kulturbeiter langs kysten. Vanligvis ikke på utmarksbeite (mye Co i lauv). </a:t>
            </a:r>
            <a:endParaRPr lang="nb-NO" dirty="0">
              <a:latin typeface="Times New Roman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nb-NO" dirty="0" err="1">
                <a:latin typeface="Times New Roman"/>
                <a:ea typeface="Calibri"/>
                <a:cs typeface="Times New Roman"/>
              </a:rPr>
              <a:t>Kh</a:t>
            </a:r>
            <a:r>
              <a:rPr lang="nb-NO" dirty="0">
                <a:latin typeface="Times New Roman"/>
                <a:ea typeface="Calibri"/>
                <a:cs typeface="Times New Roman"/>
              </a:rPr>
              <a:t>-metabolismen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nb-NO" dirty="0">
                <a:latin typeface="Times New Roman"/>
                <a:ea typeface="Calibri"/>
                <a:cs typeface="Times New Roman"/>
              </a:rPr>
              <a:t>Avhengig av tilførselen </a:t>
            </a:r>
            <a:r>
              <a:rPr lang="nb-NO" dirty="0" err="1">
                <a:latin typeface="Times New Roman"/>
                <a:ea typeface="Calibri"/>
                <a:cs typeface="Times New Roman"/>
              </a:rPr>
              <a:t>gj</a:t>
            </a:r>
            <a:r>
              <a:rPr lang="nb-NO" dirty="0">
                <a:latin typeface="Times New Roman"/>
                <a:ea typeface="Calibri"/>
                <a:cs typeface="Times New Roman"/>
              </a:rPr>
              <a:t> råmelka kan symptomene opptre allerede når lammene er 2 </a:t>
            </a:r>
            <a:r>
              <a:rPr lang="nb-NO" dirty="0" err="1">
                <a:latin typeface="Times New Roman"/>
                <a:ea typeface="Calibri"/>
                <a:cs typeface="Times New Roman"/>
              </a:rPr>
              <a:t>mnd</a:t>
            </a:r>
            <a:r>
              <a:rPr lang="nb-NO" dirty="0">
                <a:latin typeface="Times New Roman"/>
                <a:ea typeface="Calibri"/>
                <a:cs typeface="Times New Roman"/>
              </a:rPr>
              <a:t>, men vanligst 3-6 mnd.</a:t>
            </a:r>
            <a:endParaRPr lang="nb-NO" sz="1100" dirty="0"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nb-NO" dirty="0">
                <a:latin typeface="Times New Roman"/>
                <a:ea typeface="Calibri"/>
                <a:cs typeface="Times New Roman"/>
              </a:rPr>
              <a:t>I koboltfattige strøk der søyene ikke får kraft vil råmelka inneholde lite B12,lamma da små lagre. Med lavt innhold i beitegraset kan lamma få koboltmangel tidlig.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nb-NO" sz="1100" dirty="0">
                <a:latin typeface="Times New Roman"/>
                <a:ea typeface="Calibri"/>
                <a:cs typeface="Times New Roman"/>
              </a:rPr>
              <a:t>Tidlig embryodød, påsett seint i puberteten</a:t>
            </a:r>
            <a:endParaRPr lang="nb-NO" sz="1100" dirty="0">
              <a:ea typeface="Calibri"/>
              <a:cs typeface="Times New Roman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0681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b-NO" altLang="nb-NO" dirty="0"/>
              <a:t>Kvitleversjuke</a:t>
            </a:r>
            <a:r>
              <a:rPr lang="nb-NO" altLang="nb-NO" baseline="0" dirty="0"/>
              <a:t> </a:t>
            </a:r>
            <a:endParaRPr lang="nb-NO" altLang="nb-NO" dirty="0"/>
          </a:p>
        </p:txBody>
      </p:sp>
      <p:sp>
        <p:nvSpPr>
          <p:cNvPr id="86020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1F5704A-3F71-4B82-8D7A-025E9F1D8C18}" type="slidenum">
              <a:rPr lang="nb-NO" altLang="nb-NO" sz="1200">
                <a:solidFill>
                  <a:prstClr val="black"/>
                </a:solidFill>
              </a:rPr>
              <a:pPr/>
              <a:t>21</a:t>
            </a:fld>
            <a:endParaRPr lang="nb-NO" altLang="nb-NO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72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Jordsmonnet har en del å si, f.eks. vil mye sandjord gjøre</a:t>
            </a:r>
            <a:r>
              <a:rPr lang="nb-NO" baseline="0" dirty="0"/>
              <a:t> at næringsstoffene vaskes ut lettere. Dette i kombinasjon med regn kan være uheldig. Er jorda godt drenert vil det ytterligere vaskes ut. Bladrike planter har lavt Co-innhold. Høg pH gjør at Co går over i en utilgjengelig form. </a:t>
            </a:r>
            <a:r>
              <a:rPr lang="nb-NO" dirty="0"/>
              <a:t>I områder med</a:t>
            </a:r>
            <a:r>
              <a:rPr lang="nb-NO" baseline="0" dirty="0"/>
              <a:t> marginale Co-verdier kan kalking eller bruk av kalksalpeter dermed tippe det over til underskudd.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9672-F851-4639-982D-237A22A52425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5175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Jordsmonnet har en del å si, f.eks. vil mye sandjord gjøre</a:t>
            </a:r>
            <a:r>
              <a:rPr lang="nb-NO" baseline="0" dirty="0"/>
              <a:t> at næringsstoffene vaskes ut lettere. Dette i kombinasjon med regn kan være uheldig. Er jorda godt drenert vil det ytterligere vaskes ut. Bladrike planter har lavt Co-innhold. Høg pH gjør at Co går over i en utilgjengelig form. </a:t>
            </a:r>
            <a:r>
              <a:rPr lang="nb-NO" dirty="0"/>
              <a:t>I områder med</a:t>
            </a:r>
            <a:r>
              <a:rPr lang="nb-NO" baseline="0" dirty="0"/>
              <a:t> marginale Co-verdier kan kalking eller bruk av kalksalpeter dermed tippe det over til underskudd.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9672-F851-4639-982D-237A22A52425}" type="slidenum">
              <a:rPr lang="nb-NO" smtClean="0"/>
              <a:pPr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4352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Av</a:t>
            </a:r>
            <a:r>
              <a:rPr lang="nb-NO" baseline="0" dirty="0"/>
              <a:t> kunstgjødsel er det lite å velge i. Det eneste på markedet i dag er 18-1-10 m Co fra Norsk naturgjødsel. Det som er bra er at man kan få skreddersydd Co-mengden i gjødsla i forhold til behov. Jordprøver og </a:t>
            </a:r>
            <a:r>
              <a:rPr lang="nb-NO" baseline="0" dirty="0" err="1"/>
              <a:t>evnt</a:t>
            </a:r>
            <a:r>
              <a:rPr lang="nb-NO" baseline="0" dirty="0"/>
              <a:t>. planteprøver/</a:t>
            </a:r>
            <a:r>
              <a:rPr lang="nb-NO" baseline="0" dirty="0" err="1"/>
              <a:t>fôrprøver</a:t>
            </a:r>
            <a:r>
              <a:rPr lang="nb-NO" baseline="0" dirty="0"/>
              <a:t> anbefales!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Co-innholdet i jord og planter varierer fra område til område og fra år til år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9672-F851-4639-982D-237A22A52425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0880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Av</a:t>
            </a:r>
            <a:r>
              <a:rPr lang="nb-NO" baseline="0" dirty="0"/>
              <a:t> kunstgjødsel er det lite å velge i. Det eneste på markedet i dag er 18-1-10 m Co fra Norsk naturgjødsel. Det som er bra er at man kan få skreddersydd Co-mengden i gjødsla i forhold til behov. Jordprøver og </a:t>
            </a:r>
            <a:r>
              <a:rPr lang="nb-NO" baseline="0" dirty="0" err="1"/>
              <a:t>evnt</a:t>
            </a:r>
            <a:r>
              <a:rPr lang="nb-NO" baseline="0" dirty="0"/>
              <a:t>. planteprøver/</a:t>
            </a:r>
            <a:r>
              <a:rPr lang="nb-NO" baseline="0" dirty="0" err="1"/>
              <a:t>fôrprøver</a:t>
            </a:r>
            <a:r>
              <a:rPr lang="nb-NO" baseline="0" dirty="0"/>
              <a:t> anbefales!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Co-innholdet i jord og planter varierer fra område til område og fra år til år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935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7574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 sz="1200" dirty="0"/>
              <a:t>Sau stor evne til å lagre kobber i lever, over et visst nivå gir forgiftning. Spennet mellom behov - forgiftning er lite.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Hemolyse</a:t>
            </a:r>
            <a:r>
              <a:rPr lang="nb-NO" dirty="0"/>
              <a:t> -&gt; nyresvikt og skade andre organer</a:t>
            </a:r>
          </a:p>
          <a:p>
            <a:r>
              <a:rPr lang="nb-NO" dirty="0"/>
              <a:t>Opphopning av urea</a:t>
            </a:r>
            <a:r>
              <a:rPr lang="nb-NO" baseline="0" dirty="0"/>
              <a:t> og andre metabolitter i blod</a:t>
            </a:r>
          </a:p>
          <a:p>
            <a:endParaRPr lang="nb-NO" baseline="0" dirty="0"/>
          </a:p>
          <a:p>
            <a:r>
              <a:rPr lang="nb-NO" baseline="0" dirty="0"/>
              <a:t>Raskt forløp!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6180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Mye jern i fôret reduserer opptak</a:t>
            </a:r>
            <a:r>
              <a:rPr lang="nb-NO" baseline="0" dirty="0"/>
              <a:t> av </a:t>
            </a:r>
            <a:r>
              <a:rPr lang="nb-NO" baseline="0" dirty="0" err="1"/>
              <a:t>Cu</a:t>
            </a:r>
            <a:r>
              <a:rPr lang="nb-NO" baseline="0" dirty="0"/>
              <a:t>. Molybden og Svovel reagerer sammen og danner et kompleks som bindes med kobber og reduserer også opptaket, slik at selv om at det er en del tilgjengelig </a:t>
            </a:r>
            <a:r>
              <a:rPr lang="nb-NO" baseline="0" dirty="0" err="1"/>
              <a:t>Cu</a:t>
            </a:r>
            <a:r>
              <a:rPr lang="nb-NO" baseline="0" dirty="0"/>
              <a:t>, hindres det i å absorberes. Hvis forholdene ligger til rette for det kan så lite som 1 % av tilført mineral tas opp i kroppen. Så dersom man i en </a:t>
            </a:r>
            <a:r>
              <a:rPr lang="nb-NO" baseline="0" dirty="0" err="1"/>
              <a:t>fôranalyse</a:t>
            </a:r>
            <a:r>
              <a:rPr lang="nb-NO" baseline="0" dirty="0"/>
              <a:t> finner tilstrekkelige mengder, kan det allikevel oppstå mangel. Mye molybden kan også hinder </a:t>
            </a:r>
            <a:r>
              <a:rPr lang="nb-NO" baseline="0" dirty="0" err="1"/>
              <a:t>utnyttelsn</a:t>
            </a:r>
            <a:r>
              <a:rPr lang="nb-NO" baseline="0" dirty="0"/>
              <a:t> av </a:t>
            </a:r>
            <a:r>
              <a:rPr lang="nb-NO" baseline="0" dirty="0" err="1"/>
              <a:t>Cu</a:t>
            </a:r>
            <a:r>
              <a:rPr lang="nb-NO" baseline="0" dirty="0"/>
              <a:t> som allerede er tatt opp i blod og vev.</a:t>
            </a:r>
          </a:p>
          <a:p>
            <a:r>
              <a:rPr lang="nb-NO" baseline="0" dirty="0"/>
              <a:t>På grunn av plantesammensetninga på beitene, og </a:t>
            </a:r>
            <a:r>
              <a:rPr lang="nb-NO" baseline="0" dirty="0" err="1"/>
              <a:t>kobber:molybdenforholdet</a:t>
            </a:r>
            <a:r>
              <a:rPr lang="nb-NO" baseline="0" dirty="0"/>
              <a:t> i disse plantene, vil dyr som går på ensidig beite være mer utsatt for mangel. Konserveres graset som høy vil det gi dobbelt så mye absorberbart </a:t>
            </a:r>
            <a:r>
              <a:rPr lang="nb-NO" baseline="0" dirty="0" err="1"/>
              <a:t>Cu</a:t>
            </a:r>
            <a:r>
              <a:rPr lang="nb-NO" baseline="0" dirty="0"/>
              <a:t> enn beitegras.</a:t>
            </a:r>
          </a:p>
          <a:p>
            <a:endParaRPr lang="nb-NO" dirty="0"/>
          </a:p>
          <a:p>
            <a:r>
              <a:rPr lang="nb-NO" dirty="0" err="1"/>
              <a:t>Texel</a:t>
            </a:r>
            <a:r>
              <a:rPr lang="nb-NO" dirty="0"/>
              <a:t> og NKS har vist en motstandsdyktighet mot mangel. Om de tar opp mere</a:t>
            </a:r>
            <a:r>
              <a:rPr lang="nb-NO" baseline="0" dirty="0"/>
              <a:t> enn andre raser eller hva det er </a:t>
            </a:r>
            <a:r>
              <a:rPr lang="nb-NO" baseline="0" dirty="0" err="1"/>
              <a:t>er</a:t>
            </a:r>
            <a:r>
              <a:rPr lang="nb-NO" baseline="0" dirty="0"/>
              <a:t> noe usikkert. Men dette gjør dem også mer utsatt for forgiftning.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9672-F851-4639-982D-237A22A52425}" type="slidenum">
              <a:rPr lang="nb-NO" smtClean="0"/>
              <a:pPr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7669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Plassholder for notat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nb-NO" u="sng" dirty="0">
                <a:latin typeface="Times New Roman"/>
                <a:ea typeface="Calibri"/>
                <a:cs typeface="Times New Roman"/>
              </a:rPr>
              <a:t>«</a:t>
            </a:r>
            <a:r>
              <a:rPr lang="nb-NO" u="sng" dirty="0" err="1">
                <a:latin typeface="Times New Roman"/>
                <a:ea typeface="Calibri"/>
                <a:cs typeface="Times New Roman"/>
              </a:rPr>
              <a:t>Swayback</a:t>
            </a:r>
            <a:r>
              <a:rPr lang="nb-NO" u="sng" dirty="0">
                <a:latin typeface="Times New Roman"/>
                <a:ea typeface="Calibri"/>
                <a:cs typeface="Times New Roman"/>
              </a:rPr>
              <a:t>/</a:t>
            </a:r>
            <a:r>
              <a:rPr lang="nb-NO" u="sng" dirty="0" err="1">
                <a:latin typeface="Times New Roman"/>
                <a:ea typeface="Calibri"/>
                <a:cs typeface="Times New Roman"/>
              </a:rPr>
              <a:t>enzootisk</a:t>
            </a:r>
            <a:r>
              <a:rPr lang="nb-NO" u="sng" baseline="0" dirty="0">
                <a:latin typeface="Times New Roman"/>
                <a:ea typeface="Calibri"/>
                <a:cs typeface="Times New Roman"/>
              </a:rPr>
              <a:t> ataksi</a:t>
            </a:r>
            <a:endParaRPr lang="nb-NO" sz="1100" dirty="0"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nb-NO" dirty="0">
                <a:latin typeface="Times New Roman"/>
                <a:ea typeface="Calibri"/>
                <a:cs typeface="Times New Roman"/>
              </a:rPr>
              <a:t>Kobbermangel hos søya på innefôring (i drektigheten) er årsak til denne medfødte kobbermangelen hos lamma. Kan gi alvorlig hjerneskade på lammene.</a:t>
            </a:r>
            <a:endParaRPr lang="nb-NO" sz="1100" dirty="0"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nb-NO" dirty="0">
                <a:latin typeface="Times New Roman"/>
                <a:ea typeface="Calibri"/>
                <a:cs typeface="Times New Roman"/>
              </a:rPr>
              <a:t>Svake og sjanglete, dårlig balanse og koordinering  i bakparten, eller klarer ikke å stå på bakbeina i det hele tatt. Kan være blinde, stryker med etter hvert.</a:t>
            </a:r>
            <a:endParaRPr lang="nb-NO" sz="1100" dirty="0"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nb-NO" dirty="0">
                <a:latin typeface="Times New Roman"/>
                <a:ea typeface="Calibri"/>
                <a:cs typeface="Times New Roman"/>
              </a:rPr>
              <a:t>Svært sjelden i Norge (sett noen få ganger på Vestlandet – utbrudd i noen besetninger i Sogn for noen år siden), ser nesten aldri. De andre formene lite kartlagt i Norge.</a:t>
            </a:r>
            <a:endParaRPr lang="nb-NO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nb-NO" dirty="0">
                <a:latin typeface="Times New Roman"/>
                <a:ea typeface="Calibri"/>
                <a:cs typeface="Times New Roman"/>
              </a:rPr>
              <a:t> </a:t>
            </a:r>
            <a:endParaRPr lang="nb-NO" sz="1100" dirty="0"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endParaRPr lang="nb-NO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92164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C2DE9C4-1AFB-4A30-BBDA-31A5FE206F00}" type="slidenum">
              <a:rPr lang="nb-NO" altLang="nb-NO" sz="1200" smtClean="0"/>
              <a:pPr/>
              <a:t>29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4139393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latin typeface="Times New Roman"/>
                <a:ea typeface="Calibri"/>
                <a:cs typeface="Times New Roman"/>
              </a:rPr>
              <a:t>En god del tilfeller i noen distrikter i 70-90-åra, dermed forsiktige med kobbertilskudd. Undersøkelser 2006-2007 viser at nesten alle brukte kraft og mineral uten </a:t>
            </a:r>
            <a:r>
              <a:rPr lang="nb-NO" dirty="0" err="1">
                <a:latin typeface="Times New Roman"/>
                <a:ea typeface="Calibri"/>
                <a:cs typeface="Times New Roman"/>
              </a:rPr>
              <a:t>Cu</a:t>
            </a:r>
            <a:r>
              <a:rPr lang="nb-NO" dirty="0">
                <a:latin typeface="Times New Roman"/>
                <a:ea typeface="Calibri"/>
                <a:cs typeface="Times New Roman"/>
              </a:rPr>
              <a:t> og hvit saltstein. Kan ha blitt for forsiktige! </a:t>
            </a:r>
            <a:r>
              <a:rPr lang="nb-NO" dirty="0" err="1">
                <a:latin typeface="Times New Roman"/>
                <a:ea typeface="Calibri"/>
                <a:cs typeface="Times New Roman"/>
              </a:rPr>
              <a:t>Förindustrien</a:t>
            </a:r>
            <a:r>
              <a:rPr lang="nb-NO" dirty="0">
                <a:latin typeface="Times New Roman"/>
                <a:ea typeface="Calibri"/>
                <a:cs typeface="Times New Roman"/>
              </a:rPr>
              <a:t> justert </a:t>
            </a:r>
            <a:r>
              <a:rPr lang="nb-NO" dirty="0" err="1">
                <a:latin typeface="Times New Roman"/>
                <a:ea typeface="Calibri"/>
                <a:cs typeface="Times New Roman"/>
              </a:rPr>
              <a:t>sortemanget</a:t>
            </a:r>
            <a:r>
              <a:rPr lang="nb-NO" dirty="0">
                <a:latin typeface="Times New Roman"/>
                <a:ea typeface="Calibri"/>
                <a:cs typeface="Times New Roman"/>
              </a:rPr>
              <a:t> som resultat av undersøkelsene.</a:t>
            </a:r>
            <a:endParaRPr lang="nb-NO" sz="1100" dirty="0">
              <a:ea typeface="Calibri"/>
              <a:cs typeface="Times New Roman"/>
            </a:endParaRP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Sivertsen</a:t>
            </a:r>
            <a:r>
              <a:rPr lang="nb-NO" baseline="0" dirty="0"/>
              <a:t> og </a:t>
            </a:r>
            <a:r>
              <a:rPr lang="nb-NO" baseline="0" dirty="0" err="1"/>
              <a:t>løvberg</a:t>
            </a:r>
            <a:r>
              <a:rPr lang="nb-NO" baseline="0" dirty="0"/>
              <a:t> 2014, sesongmessig variasjon i </a:t>
            </a:r>
            <a:r>
              <a:rPr lang="nb-NO" baseline="0" dirty="0" err="1"/>
              <a:t>Cu</a:t>
            </a:r>
            <a:r>
              <a:rPr lang="nb-NO" baseline="0" dirty="0"/>
              <a:t>-nivå lever: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Ganske stabilt des-mars, synker mars-juni (lam placenta, melk), øker juni-</a:t>
            </a:r>
            <a:r>
              <a:rPr lang="nb-NO" baseline="0" dirty="0" err="1"/>
              <a:t>okt</a:t>
            </a:r>
            <a:r>
              <a:rPr lang="nb-NO" baseline="0" dirty="0"/>
              <a:t> (i løpet av beiteperioden)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7963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 sz="1200" dirty="0"/>
              <a:t>Sau stor evne til å lagre kobber i lever, over et visst nivå gir forgiftning. Spennet mellom behov - forgiftning er lite.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Hemolyse</a:t>
            </a:r>
            <a:r>
              <a:rPr lang="nb-NO" dirty="0"/>
              <a:t> -&gt; nyresvikt og skade andre organer</a:t>
            </a:r>
          </a:p>
          <a:p>
            <a:r>
              <a:rPr lang="nb-NO" dirty="0"/>
              <a:t>Opphopning av urea</a:t>
            </a:r>
            <a:r>
              <a:rPr lang="nb-NO" baseline="0" dirty="0"/>
              <a:t> og andre metabolitter i blod</a:t>
            </a:r>
          </a:p>
          <a:p>
            <a:endParaRPr lang="nb-NO" baseline="0" dirty="0"/>
          </a:p>
          <a:p>
            <a:r>
              <a:rPr lang="nb-NO" baseline="0" dirty="0"/>
              <a:t>Raskt forløp!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1804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Når det kommer til gjødsling bør man kanskje undersøke om man bør øke innholdet av </a:t>
            </a:r>
            <a:r>
              <a:rPr lang="nb-NO" dirty="0" err="1"/>
              <a:t>Cu</a:t>
            </a:r>
            <a:r>
              <a:rPr lang="nb-NO" dirty="0"/>
              <a:t> i seg selv eller om man må prøve å endre forholdet mellom </a:t>
            </a:r>
            <a:r>
              <a:rPr lang="nb-NO" dirty="0" err="1"/>
              <a:t>Cu</a:t>
            </a:r>
            <a:r>
              <a:rPr lang="nb-NO" dirty="0"/>
              <a:t>, jern, molybden</a:t>
            </a:r>
            <a:r>
              <a:rPr lang="nb-NO" baseline="0" dirty="0"/>
              <a:t> og svovel. </a:t>
            </a:r>
            <a:r>
              <a:rPr lang="nb-NO" dirty="0"/>
              <a:t>Felleskjøpet har bladgjødsling</a:t>
            </a:r>
            <a:r>
              <a:rPr lang="nb-NO" baseline="0" dirty="0"/>
              <a:t> som inneholder </a:t>
            </a:r>
            <a:r>
              <a:rPr lang="nb-NO" baseline="0" dirty="0" err="1"/>
              <a:t>Cu</a:t>
            </a:r>
            <a:r>
              <a:rPr lang="nb-NO" baseline="0" dirty="0"/>
              <a:t> og man kan også kjøp Blåstein (kobbersulfat). Jordsmonnet påvirker hvor lenge denne gjødslingen har effekt. </a:t>
            </a:r>
          </a:p>
          <a:p>
            <a:r>
              <a:rPr lang="nb-NO" baseline="0" dirty="0"/>
              <a:t>Rødkløver og hundegras er planter som naturlig inneholder mer </a:t>
            </a:r>
            <a:r>
              <a:rPr lang="nb-NO" baseline="0" dirty="0" err="1"/>
              <a:t>Cu</a:t>
            </a:r>
            <a:r>
              <a:rPr lang="nb-NO" baseline="0" dirty="0"/>
              <a:t> enn </a:t>
            </a:r>
            <a:r>
              <a:rPr lang="nb-NO" baseline="0" dirty="0" err="1"/>
              <a:t>f.eks</a:t>
            </a:r>
            <a:r>
              <a:rPr lang="nb-NO" baseline="0" dirty="0"/>
              <a:t> timotei og engsvingel.</a:t>
            </a:r>
          </a:p>
          <a:p>
            <a:r>
              <a:rPr lang="nb-NO" baseline="0" dirty="0"/>
              <a:t>Kalking </a:t>
            </a:r>
            <a:r>
              <a:rPr lang="nb-NO" baseline="0" dirty="0" err="1"/>
              <a:t>påverka</a:t>
            </a:r>
            <a:r>
              <a:rPr lang="nb-NO" baseline="0" dirty="0"/>
              <a:t> pH i positiv grad, og økt pH gjør at </a:t>
            </a:r>
            <a:r>
              <a:rPr lang="nb-NO" baseline="0" dirty="0" err="1"/>
              <a:t>molybdene</a:t>
            </a:r>
            <a:r>
              <a:rPr lang="nb-NO" baseline="0" dirty="0"/>
              <a:t> bi </a:t>
            </a:r>
            <a:r>
              <a:rPr lang="nb-NO" baseline="0" dirty="0" err="1"/>
              <a:t>meir</a:t>
            </a:r>
            <a:r>
              <a:rPr lang="nb-NO" baseline="0" dirty="0"/>
              <a:t> tilgjengelig </a:t>
            </a:r>
            <a:r>
              <a:rPr lang="nb-NO" baseline="0" dirty="0" err="1"/>
              <a:t>førr</a:t>
            </a:r>
            <a:r>
              <a:rPr lang="nb-NO" baseline="0" dirty="0"/>
              <a:t> </a:t>
            </a:r>
            <a:r>
              <a:rPr lang="nb-NO" baseline="0" dirty="0" err="1"/>
              <a:t>plantan</a:t>
            </a:r>
            <a:r>
              <a:rPr lang="nb-NO" baseline="0" dirty="0"/>
              <a:t>. Og som vi har snakka om så e ikke da positivt </a:t>
            </a:r>
            <a:r>
              <a:rPr lang="nb-NO" baseline="0" dirty="0" err="1"/>
              <a:t>førr</a:t>
            </a:r>
            <a:r>
              <a:rPr lang="nb-NO" baseline="0" dirty="0"/>
              <a:t> </a:t>
            </a:r>
            <a:r>
              <a:rPr lang="nb-NO" baseline="0" dirty="0" err="1"/>
              <a:t>Cu-opptake</a:t>
            </a:r>
            <a:r>
              <a:rPr lang="nb-NO" baseline="0" dirty="0"/>
              <a:t>. </a:t>
            </a:r>
            <a:r>
              <a:rPr lang="nb-NO" baseline="0" dirty="0" err="1"/>
              <a:t>Samtidi</a:t>
            </a:r>
            <a:r>
              <a:rPr lang="nb-NO" baseline="0" dirty="0"/>
              <a:t> må man husk på at for lav pH vil </a:t>
            </a:r>
            <a:r>
              <a:rPr lang="nb-NO" baseline="0" dirty="0" err="1"/>
              <a:t>gje</a:t>
            </a:r>
            <a:r>
              <a:rPr lang="nb-NO" baseline="0" dirty="0"/>
              <a:t> redusert plantevekst, som igjen kan før tel redusert beiteopptak </a:t>
            </a:r>
            <a:r>
              <a:rPr lang="nb-NO" baseline="0" dirty="0" err="1"/>
              <a:t>me</a:t>
            </a:r>
            <a:r>
              <a:rPr lang="nb-NO" baseline="0" dirty="0"/>
              <a:t> lavere </a:t>
            </a:r>
            <a:r>
              <a:rPr lang="nb-NO" baseline="0" dirty="0" err="1"/>
              <a:t>telvekst</a:t>
            </a:r>
            <a:r>
              <a:rPr lang="nb-NO" baseline="0" dirty="0"/>
              <a:t> som resultat.</a:t>
            </a:r>
          </a:p>
          <a:p>
            <a:r>
              <a:rPr lang="nb-NO" baseline="0" dirty="0"/>
              <a:t>Kulturbeite/utmarksbeite vil </a:t>
            </a:r>
            <a:r>
              <a:rPr lang="nb-NO" baseline="0" dirty="0" err="1"/>
              <a:t>je</a:t>
            </a:r>
            <a:r>
              <a:rPr lang="nb-NO" baseline="0" dirty="0"/>
              <a:t> </a:t>
            </a:r>
            <a:r>
              <a:rPr lang="nb-NO" baseline="0" dirty="0" err="1"/>
              <a:t>telgang</a:t>
            </a:r>
            <a:r>
              <a:rPr lang="nb-NO" baseline="0" dirty="0"/>
              <a:t> på </a:t>
            </a:r>
            <a:r>
              <a:rPr lang="nb-NO" baseline="0" dirty="0" err="1"/>
              <a:t>meir</a:t>
            </a:r>
            <a:r>
              <a:rPr lang="nb-NO" baseline="0" dirty="0"/>
              <a:t> variert kost med </a:t>
            </a:r>
            <a:r>
              <a:rPr lang="nb-NO" baseline="0" dirty="0" err="1"/>
              <a:t>beire</a:t>
            </a:r>
            <a:r>
              <a:rPr lang="nb-NO" baseline="0" dirty="0"/>
              <a:t> innhold av </a:t>
            </a:r>
            <a:r>
              <a:rPr lang="nb-NO" baseline="0" dirty="0" err="1"/>
              <a:t>Cu</a:t>
            </a:r>
            <a:r>
              <a:rPr lang="nb-NO" baseline="0" dirty="0"/>
              <a:t>. </a:t>
            </a:r>
          </a:p>
          <a:p>
            <a:r>
              <a:rPr lang="nb-NO" baseline="0" dirty="0"/>
              <a:t>Vær </a:t>
            </a:r>
            <a:r>
              <a:rPr lang="nb-NO" baseline="0" dirty="0" err="1"/>
              <a:t>førsekti</a:t>
            </a:r>
            <a:r>
              <a:rPr lang="nb-NO" baseline="0" dirty="0"/>
              <a:t> </a:t>
            </a:r>
            <a:r>
              <a:rPr lang="nb-NO" baseline="0" dirty="0" err="1"/>
              <a:t>me</a:t>
            </a:r>
            <a:r>
              <a:rPr lang="nb-NO" baseline="0" dirty="0"/>
              <a:t> å sett i gang </a:t>
            </a:r>
            <a:r>
              <a:rPr lang="nb-NO" baseline="0" dirty="0" err="1"/>
              <a:t>samtlie</a:t>
            </a:r>
            <a:r>
              <a:rPr lang="nb-NO" baseline="0" dirty="0"/>
              <a:t> </a:t>
            </a:r>
            <a:r>
              <a:rPr lang="nb-NO" baseline="0" dirty="0" err="1"/>
              <a:t>teltak</a:t>
            </a:r>
            <a:r>
              <a:rPr lang="nb-NO" baseline="0" dirty="0"/>
              <a:t> </a:t>
            </a:r>
            <a:r>
              <a:rPr lang="nb-NO" baseline="0" dirty="0" err="1"/>
              <a:t>samtidi</a:t>
            </a:r>
            <a:r>
              <a:rPr lang="nb-NO" baseline="0" dirty="0"/>
              <a:t>, då da kan oppstå </a:t>
            </a:r>
            <a:r>
              <a:rPr lang="nb-NO" baseline="0" dirty="0" err="1"/>
              <a:t>førgiftning</a:t>
            </a:r>
            <a:r>
              <a:rPr lang="nb-NO" baseline="0" dirty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9672-F851-4639-982D-237A22A52425}" type="slidenum">
              <a:rPr lang="nb-NO" smtClean="0"/>
              <a:pPr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71764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altLang="nb-NO" dirty="0"/>
          </a:p>
          <a:p>
            <a:r>
              <a:rPr lang="nb-NO" altLang="nb-NO" dirty="0"/>
              <a:t>Få obdusert de døde lamma. Ser «struma» (stor skjoldbruskkjertel) på de død/svakfødte lamma.</a:t>
            </a:r>
          </a:p>
          <a:p>
            <a:endParaRPr lang="nb-NO" altLang="nb-NO" dirty="0"/>
          </a:p>
        </p:txBody>
      </p:sp>
      <p:sp>
        <p:nvSpPr>
          <p:cNvPr id="81924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A0ADD12-3C11-4637-A583-7E53E9C46EBB}" type="slidenum">
              <a:rPr lang="nb-NO" altLang="nb-NO" sz="1200" smtClean="0"/>
              <a:pPr/>
              <a:t>33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2268033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Korn har lavt innhold, rotvekster har hemmende stoffer.</a:t>
            </a:r>
            <a:r>
              <a:rPr lang="nb-NO" baseline="0" dirty="0"/>
              <a:t> </a:t>
            </a:r>
            <a:r>
              <a:rPr lang="nb-NO" dirty="0"/>
              <a:t>Spesielt sent i drektigheta.</a:t>
            </a:r>
          </a:p>
          <a:p>
            <a:r>
              <a:rPr lang="nb-NO" dirty="0"/>
              <a:t>Kraftfôr</a:t>
            </a:r>
            <a:r>
              <a:rPr lang="nb-NO" baseline="0" dirty="0"/>
              <a:t> og </a:t>
            </a:r>
            <a:r>
              <a:rPr lang="nb-NO" baseline="0" dirty="0" err="1"/>
              <a:t>tilskuddsfôr</a:t>
            </a:r>
            <a:r>
              <a:rPr lang="nb-NO" baseline="0" dirty="0"/>
              <a:t> inneholder nok til å unngå mangel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9672-F851-4639-982D-237A22A52425}" type="slidenum">
              <a:rPr lang="nb-NO" smtClean="0"/>
              <a:pPr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3040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altLang="nb-NO" dirty="0"/>
          </a:p>
          <a:p>
            <a:r>
              <a:rPr lang="nb-NO" altLang="nb-NO" dirty="0"/>
              <a:t>Få obdusert de døde lamma. Ser «struma» (stor skjoldbruskkjertel) på de død/svakfødte lamma.</a:t>
            </a:r>
          </a:p>
          <a:p>
            <a:endParaRPr lang="nb-NO" altLang="nb-NO" dirty="0"/>
          </a:p>
        </p:txBody>
      </p:sp>
      <p:sp>
        <p:nvSpPr>
          <p:cNvPr id="81924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A0ADD12-3C11-4637-A583-7E53E9C46EBB}" type="slidenum">
              <a:rPr lang="nb-NO" altLang="nb-NO" sz="1200" smtClean="0"/>
              <a:pPr/>
              <a:t>35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39199492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Jern </a:t>
            </a:r>
            <a:r>
              <a:rPr lang="nb-NO" altLang="nb-NO" kern="0" dirty="0" err="1">
                <a:solidFill>
                  <a:srgbClr val="000000"/>
                </a:solidFill>
                <a:latin typeface="Arial"/>
              </a:rPr>
              <a:t>byggestoff</a:t>
            </a: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 i røde blodceller</a:t>
            </a:r>
          </a:p>
          <a:p>
            <a:pPr marL="342900" indent="-342900"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Melka inneholder lite jern, og dette kombinert med god tilvekst de første ukene og en utskiftning av hemoglobinet i de røde blodcellene etter fødsel gjør at mange lam er blodfattige ved 2-3 ukers alder.</a:t>
            </a:r>
          </a:p>
          <a:p>
            <a:pPr marL="342900" indent="-342900"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Når lammene begynner å ta til seg kraftfôr, gras og jord fra beitet, øker mengden jern. Så lam som står lenge inne er utsatt for jernmangel (blir blodfattige).</a:t>
            </a:r>
          </a:p>
          <a:p>
            <a:pPr marL="342900" indent="-342900"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Jernmangel gir unormal appetitt som igjen kan føre til at lamma spiser i seg mye </a:t>
            </a:r>
            <a:r>
              <a:rPr lang="nb-NO" altLang="nb-NO" kern="0" dirty="0" err="1">
                <a:solidFill>
                  <a:srgbClr val="000000"/>
                </a:solidFill>
                <a:latin typeface="Arial"/>
              </a:rPr>
              <a:t>talle</a:t>
            </a: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 eller jord med bakterier, </a:t>
            </a:r>
            <a:r>
              <a:rPr lang="nb-NO" altLang="nb-NO" kern="0" dirty="0" err="1">
                <a:solidFill>
                  <a:srgbClr val="000000"/>
                </a:solidFill>
                <a:latin typeface="Arial"/>
              </a:rPr>
              <a:t>koksidier</a:t>
            </a: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nb-NO" altLang="nb-NO" kern="0" dirty="0" err="1">
                <a:solidFill>
                  <a:srgbClr val="000000"/>
                </a:solidFill>
                <a:latin typeface="Arial"/>
              </a:rPr>
              <a:t>etc</a:t>
            </a: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 når de kommer ut på beitet. TEORI</a:t>
            </a:r>
          </a:p>
          <a:p>
            <a:pPr marL="342900" indent="-342900"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Dette øker risikoen for løpemagesjukdom</a:t>
            </a:r>
          </a:p>
          <a:p>
            <a:pPr marL="342900" indent="-342900"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Ugunstig å la lammene stå inne for lenge om våren </a:t>
            </a:r>
          </a:p>
          <a:p>
            <a:pPr>
              <a:defRPr/>
            </a:pPr>
            <a:endParaRPr lang="nb-NO" dirty="0"/>
          </a:p>
        </p:txBody>
      </p:sp>
      <p:sp>
        <p:nvSpPr>
          <p:cNvPr id="79876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F0120D2-E1B6-489E-8CB2-04C222265417}" type="slidenum">
              <a:rPr lang="nb-NO" altLang="nb-NO" sz="1200" smtClean="0"/>
              <a:pPr/>
              <a:t>36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3817256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Samle </a:t>
            </a:r>
            <a:r>
              <a:rPr lang="nb-NO" dirty="0" err="1"/>
              <a:t>spmål</a:t>
            </a:r>
            <a:r>
              <a:rPr lang="nb-NO" dirty="0"/>
              <a:t> til slutt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8957-2E66-48C0-A8CE-4C75903D4C7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67369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Jern </a:t>
            </a:r>
            <a:r>
              <a:rPr lang="nb-NO" altLang="nb-NO" kern="0" dirty="0" err="1">
                <a:solidFill>
                  <a:srgbClr val="000000"/>
                </a:solidFill>
                <a:latin typeface="Arial"/>
              </a:rPr>
              <a:t>byggestoff</a:t>
            </a: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 i røde blodceller</a:t>
            </a:r>
          </a:p>
          <a:p>
            <a:pPr marL="342900" indent="-342900"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Melka inneholder lite jern, og dette kombinert med god tilvekst de første ukene og en utskiftning av hemoglobinet i de røde blodcellene etter fødsel gjør at mange lam er blodfattige ved 2-3 ukers alder.</a:t>
            </a:r>
          </a:p>
          <a:p>
            <a:pPr marL="342900" indent="-342900"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Når lammene begynner å ta til seg kraftfôr, gras og jord fra beitet, øker mengden jern. Så lam som står lenge inne er utsatt for jernmangel (blir blodfattige).</a:t>
            </a:r>
          </a:p>
          <a:p>
            <a:pPr marL="342900" indent="-342900"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Jernmangel gir unormal appetitt som igjen kan føre til at lamma spiser i seg mye </a:t>
            </a:r>
            <a:r>
              <a:rPr lang="nb-NO" altLang="nb-NO" kern="0" dirty="0" err="1">
                <a:solidFill>
                  <a:srgbClr val="000000"/>
                </a:solidFill>
                <a:latin typeface="Arial"/>
              </a:rPr>
              <a:t>talle</a:t>
            </a: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 eller jord med bakterier, </a:t>
            </a:r>
            <a:r>
              <a:rPr lang="nb-NO" altLang="nb-NO" kern="0" dirty="0" err="1">
                <a:solidFill>
                  <a:srgbClr val="000000"/>
                </a:solidFill>
                <a:latin typeface="Arial"/>
              </a:rPr>
              <a:t>koksidier</a:t>
            </a: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nb-NO" altLang="nb-NO" kern="0" dirty="0" err="1">
                <a:solidFill>
                  <a:srgbClr val="000000"/>
                </a:solidFill>
                <a:latin typeface="Arial"/>
              </a:rPr>
              <a:t>etc</a:t>
            </a: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 når de kommer ut på beitet. TEORI</a:t>
            </a:r>
          </a:p>
          <a:p>
            <a:pPr marL="342900" indent="-342900"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Dette øker risikoen for løpemagesjukdom</a:t>
            </a:r>
          </a:p>
          <a:p>
            <a:pPr marL="342900" indent="-342900"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Ugunstig å la lammene stå inne for lenge om våren </a:t>
            </a:r>
          </a:p>
          <a:p>
            <a:pPr>
              <a:defRPr/>
            </a:pPr>
            <a:endParaRPr lang="nb-NO" dirty="0"/>
          </a:p>
        </p:txBody>
      </p:sp>
      <p:sp>
        <p:nvSpPr>
          <p:cNvPr id="79876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F0120D2-E1B6-489E-8CB2-04C222265417}" type="slidenum">
              <a:rPr lang="nb-NO" altLang="nb-NO" sz="1200" smtClean="0"/>
              <a:pPr/>
              <a:t>37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3259104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 sz="1200" dirty="0">
                <a:solidFill>
                  <a:srgbClr val="321B0B"/>
                </a:solidFill>
              </a:rPr>
              <a:t>Gassproduserende bakterier (</a:t>
            </a:r>
            <a:r>
              <a:rPr lang="nb-NO" altLang="nb-NO" sz="1200" i="1" dirty="0" err="1">
                <a:solidFill>
                  <a:srgbClr val="321B0B"/>
                </a:solidFill>
              </a:rPr>
              <a:t>Sarcina</a:t>
            </a:r>
            <a:r>
              <a:rPr lang="nb-NO" altLang="nb-NO" sz="1200" i="1" dirty="0">
                <a:solidFill>
                  <a:srgbClr val="321B0B"/>
                </a:solidFill>
              </a:rPr>
              <a:t> </a:t>
            </a:r>
            <a:r>
              <a:rPr lang="nb-NO" altLang="nb-NO" sz="1200" i="1" dirty="0" err="1">
                <a:solidFill>
                  <a:srgbClr val="321B0B"/>
                </a:solidFill>
              </a:rPr>
              <a:t>ventriculi</a:t>
            </a:r>
            <a:r>
              <a:rPr lang="nb-NO" altLang="nb-NO" sz="1200" i="1" dirty="0">
                <a:solidFill>
                  <a:srgbClr val="321B0B"/>
                </a:solidFill>
              </a:rPr>
              <a:t>, </a:t>
            </a:r>
            <a:r>
              <a:rPr lang="nb-NO" altLang="nb-NO" sz="1200" i="1" dirty="0" err="1">
                <a:solidFill>
                  <a:srgbClr val="321B0B"/>
                </a:solidFill>
              </a:rPr>
              <a:t>klostridier</a:t>
            </a:r>
            <a:r>
              <a:rPr lang="nb-NO" altLang="nb-NO" sz="1200" i="1" dirty="0">
                <a:solidFill>
                  <a:srgbClr val="321B0B"/>
                </a:solidFill>
              </a:rPr>
              <a:t>..)</a:t>
            </a:r>
            <a:r>
              <a:rPr lang="nb-NO" altLang="nb-NO" sz="1200" dirty="0">
                <a:solidFill>
                  <a:srgbClr val="321B0B"/>
                </a:solidFill>
              </a:rPr>
              <a:t> </a:t>
            </a:r>
            <a:endParaRPr lang="nb-NO" dirty="0"/>
          </a:p>
          <a:p>
            <a:r>
              <a:rPr lang="nb-NO" b="1" dirty="0" err="1"/>
              <a:t>Flokkbeh</a:t>
            </a:r>
            <a:r>
              <a:rPr lang="nb-NO" b="1" baseline="0" dirty="0"/>
              <a:t> rundt 10 d e fødsel</a:t>
            </a:r>
            <a:r>
              <a:rPr lang="nb-NO" baseline="0" dirty="0"/>
              <a:t>. </a:t>
            </a:r>
          </a:p>
          <a:p>
            <a:r>
              <a:rPr lang="nb-NO" dirty="0"/>
              <a:t>(i løpet av 8-10</a:t>
            </a:r>
            <a:r>
              <a:rPr lang="nb-NO" baseline="0" dirty="0"/>
              <a:t> første levedøgn, etter 12 t alder.), hvis </a:t>
            </a:r>
            <a:r>
              <a:rPr lang="nb-NO" baseline="0" dirty="0" err="1"/>
              <a:t>po</a:t>
            </a:r>
            <a:r>
              <a:rPr lang="nb-NO" baseline="0" dirty="0"/>
              <a:t> etter råmelk.</a:t>
            </a:r>
          </a:p>
          <a:p>
            <a:r>
              <a:rPr lang="nb-NO" baseline="0" dirty="0"/>
              <a:t>injeksjon bedre effekt enn </a:t>
            </a:r>
            <a:r>
              <a:rPr lang="nb-NO" baseline="0" dirty="0" err="1"/>
              <a:t>po</a:t>
            </a:r>
            <a:r>
              <a:rPr lang="nb-NO" baseline="0" dirty="0"/>
              <a:t> i forsøk (</a:t>
            </a:r>
            <a:r>
              <a:rPr lang="nb-NO" baseline="0" dirty="0" err="1"/>
              <a:t>sanns</a:t>
            </a:r>
            <a:r>
              <a:rPr lang="nb-NO" baseline="0" dirty="0"/>
              <a:t> </a:t>
            </a:r>
            <a:r>
              <a:rPr lang="nb-NO" baseline="0" dirty="0" err="1"/>
              <a:t>po</a:t>
            </a:r>
            <a:r>
              <a:rPr lang="nb-NO" baseline="0" dirty="0"/>
              <a:t> ikke havnet rett sted). (</a:t>
            </a:r>
            <a:r>
              <a:rPr lang="nb-NO" baseline="0" dirty="0" err="1"/>
              <a:t>Gleptosil</a:t>
            </a:r>
            <a:r>
              <a:rPr lang="nb-NO" baseline="0" dirty="0"/>
              <a:t> - gris)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56286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- Endringer i driftsopplegg og produksjon</a:t>
            </a:r>
            <a:r>
              <a:rPr lang="nb-NO" baseline="0" dirty="0"/>
              <a:t> gjør det mer og mer aktuelt. Vi har sauen inne og de får </a:t>
            </a:r>
            <a:r>
              <a:rPr lang="nb-NO" baseline="0" dirty="0" err="1"/>
              <a:t>fleire</a:t>
            </a:r>
            <a:r>
              <a:rPr lang="nb-NO" baseline="0" dirty="0"/>
              <a:t> lam. </a:t>
            </a:r>
            <a:endParaRPr lang="nb-NO" dirty="0"/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/>
              <a:t>Det er jevnt</a:t>
            </a:r>
            <a:r>
              <a:rPr lang="nb-NO" baseline="0" dirty="0"/>
              <a:t> over god fôring av norsk sau, selv om at det kan forekomme både overskudd og underskudd av næringsstoffer i enkelttilfeller. Men norsk grovfôr kan ha lavt innhold av forskjellige mineraler. </a:t>
            </a:r>
            <a:r>
              <a:rPr lang="nb-NO" dirty="0"/>
              <a:t>Med en høg andel ensidig grovfôr</a:t>
            </a:r>
            <a:r>
              <a:rPr lang="nb-NO" baseline="0" dirty="0"/>
              <a:t> og mindre </a:t>
            </a:r>
            <a:r>
              <a:rPr lang="nb-NO" baseline="0" dirty="0" err="1"/>
              <a:t>natureng</a:t>
            </a:r>
            <a:r>
              <a:rPr lang="nb-NO" baseline="0" dirty="0"/>
              <a:t> med det vi i dag kaller ugress (blomster, urter og kratt), vil sauen til tider være mer utsatt for mangelsituasjoner enn husdyr med større andel innkjøpt kraftfôr. 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nb-NO" baseline="0" dirty="0"/>
              <a:t>En annen risiko for sauen er de store omstillingene i næringsbehov i siste del av drektigheta og første del av laktasjonen.</a:t>
            </a:r>
            <a:endParaRPr lang="nb-NO" dirty="0"/>
          </a:p>
          <a:p>
            <a:pPr marL="171450" indent="-171450">
              <a:buFontTx/>
              <a:buChar char="-"/>
            </a:pPr>
            <a:r>
              <a:rPr lang="nb-NO" baseline="0" dirty="0"/>
              <a:t>Jordsmonnet i området spiller en stor rolle for mineralsituasjonen. Og jordprøva e </a:t>
            </a:r>
            <a:r>
              <a:rPr lang="nb-NO" baseline="0" dirty="0" err="1"/>
              <a:t>veldi</a:t>
            </a:r>
            <a:r>
              <a:rPr lang="nb-NO" baseline="0" dirty="0"/>
              <a:t> </a:t>
            </a:r>
            <a:r>
              <a:rPr lang="nb-NO" baseline="0" dirty="0" err="1"/>
              <a:t>vekti</a:t>
            </a:r>
            <a:r>
              <a:rPr lang="nb-NO" baseline="0" dirty="0"/>
              <a:t> </a:t>
            </a:r>
            <a:r>
              <a:rPr lang="nb-NO" baseline="0" dirty="0" err="1"/>
              <a:t>førr</a:t>
            </a:r>
            <a:r>
              <a:rPr lang="nb-NO" baseline="0" dirty="0"/>
              <a:t> å få rett </a:t>
            </a:r>
            <a:r>
              <a:rPr lang="nb-NO" baseline="0" dirty="0" err="1"/>
              <a:t>ballanse</a:t>
            </a:r>
            <a:r>
              <a:rPr lang="nb-NO" baseline="0" dirty="0"/>
              <a:t>. Ikke </a:t>
            </a:r>
            <a:r>
              <a:rPr lang="nb-NO" baseline="0" dirty="0" err="1"/>
              <a:t>bærre</a:t>
            </a:r>
            <a:r>
              <a:rPr lang="nb-NO" baseline="0" dirty="0"/>
              <a:t> </a:t>
            </a:r>
            <a:r>
              <a:rPr lang="nb-NO" baseline="0" dirty="0" err="1"/>
              <a:t>førr</a:t>
            </a:r>
            <a:r>
              <a:rPr lang="nb-NO" baseline="0" dirty="0"/>
              <a:t> å få gresse te å </a:t>
            </a:r>
            <a:r>
              <a:rPr lang="nb-NO" baseline="0" dirty="0" err="1"/>
              <a:t>veks</a:t>
            </a:r>
            <a:r>
              <a:rPr lang="nb-NO" baseline="0" dirty="0"/>
              <a:t>, men også </a:t>
            </a:r>
            <a:r>
              <a:rPr lang="nb-NO" baseline="0" dirty="0" err="1"/>
              <a:t>førr</a:t>
            </a:r>
            <a:r>
              <a:rPr lang="nb-NO" baseline="0" dirty="0"/>
              <a:t> å få rett innhold i gresse. Et eksempel her er bruk av 18-3-15 dersom det i tillegg brukes mye husdyrgjødsel. Dette gir høg tilførsel av kalium som igjen påvirka </a:t>
            </a:r>
            <a:r>
              <a:rPr lang="nb-NO" baseline="0" dirty="0" err="1"/>
              <a:t>opptake</a:t>
            </a:r>
            <a:r>
              <a:rPr lang="nb-NO" baseline="0" dirty="0"/>
              <a:t> av </a:t>
            </a:r>
            <a:r>
              <a:rPr lang="nb-NO" baseline="0" dirty="0" err="1"/>
              <a:t>Ca</a:t>
            </a:r>
            <a:r>
              <a:rPr lang="nb-NO" baseline="0" dirty="0"/>
              <a:t> og Mg. 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Det brukes mye kunstgjødsel </a:t>
            </a:r>
            <a:r>
              <a:rPr lang="nb-NO" baseline="0" dirty="0" err="1"/>
              <a:t>førr</a:t>
            </a:r>
            <a:r>
              <a:rPr lang="nb-NO" baseline="0" dirty="0"/>
              <a:t> å produser gresse, og gjødsling fra et år til et annet kan forskyve balanser og påvirke opptak av ulike mineraler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9672-F851-4639-982D-237A22A52425}" type="slidenum">
              <a:rPr lang="nb-NO" smtClean="0"/>
              <a:pPr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12499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Lam i vekst, </a:t>
            </a:r>
            <a:r>
              <a:rPr lang="nb-NO" dirty="0" err="1"/>
              <a:t>høgdrektige</a:t>
            </a:r>
            <a:r>
              <a:rPr lang="nb-NO" dirty="0"/>
              <a:t> dyr</a:t>
            </a:r>
            <a:r>
              <a:rPr lang="nb-NO" baseline="0" dirty="0"/>
              <a:t> og rett etter lamming er risikodyr. Dersom de i tillegg har mange foster og søya begynner å dra på årene øker risikoen ytterligere. Ei </a:t>
            </a:r>
            <a:r>
              <a:rPr lang="nb-NO" baseline="0" dirty="0" err="1"/>
              <a:t>høgdrekti</a:t>
            </a:r>
            <a:r>
              <a:rPr lang="nb-NO" baseline="0" dirty="0"/>
              <a:t> søye </a:t>
            </a:r>
            <a:r>
              <a:rPr lang="nb-NO" baseline="0" dirty="0" err="1"/>
              <a:t>me</a:t>
            </a:r>
            <a:r>
              <a:rPr lang="nb-NO" baseline="0" dirty="0"/>
              <a:t> mange foster har lite plass i vomma tel grovfôr. Då e da enda </a:t>
            </a:r>
            <a:r>
              <a:rPr lang="nb-NO" baseline="0" dirty="0" err="1"/>
              <a:t>vektiar</a:t>
            </a:r>
            <a:r>
              <a:rPr lang="nb-NO" baseline="0" dirty="0"/>
              <a:t> at ho får godt grovfôr og kraftfôr dersom det trengs. Sauen mobiliser ved behov minerala </a:t>
            </a:r>
            <a:r>
              <a:rPr lang="nb-NO" baseline="0" dirty="0" err="1"/>
              <a:t>frå</a:t>
            </a:r>
            <a:r>
              <a:rPr lang="nb-NO" baseline="0" dirty="0"/>
              <a:t> </a:t>
            </a:r>
            <a:r>
              <a:rPr lang="nb-NO" baseline="0" dirty="0" err="1"/>
              <a:t>skjelette</a:t>
            </a:r>
            <a:r>
              <a:rPr lang="nb-NO" baseline="0" dirty="0"/>
              <a:t> (</a:t>
            </a:r>
            <a:r>
              <a:rPr lang="nb-NO" baseline="0" dirty="0" err="1"/>
              <a:t>Ca</a:t>
            </a:r>
            <a:r>
              <a:rPr lang="nb-NO" baseline="0" dirty="0"/>
              <a:t> </a:t>
            </a:r>
            <a:r>
              <a:rPr lang="nb-NO" baseline="0" dirty="0" err="1"/>
              <a:t>bla.a</a:t>
            </a:r>
            <a:r>
              <a:rPr lang="nb-NO" baseline="0" dirty="0"/>
              <a:t>) </a:t>
            </a:r>
            <a:r>
              <a:rPr lang="nb-NO" baseline="0" dirty="0" err="1"/>
              <a:t>førr</a:t>
            </a:r>
            <a:r>
              <a:rPr lang="nb-NO" baseline="0" dirty="0"/>
              <a:t> å dekk et </a:t>
            </a:r>
            <a:r>
              <a:rPr lang="nb-NO" baseline="0" dirty="0" err="1"/>
              <a:t>evnt</a:t>
            </a:r>
            <a:r>
              <a:rPr lang="nb-NO" baseline="0" dirty="0"/>
              <a:t> underskudd. Denne evnen tel å mobiliser reduseres </a:t>
            </a:r>
            <a:r>
              <a:rPr lang="nb-NO" baseline="0" dirty="0" err="1"/>
              <a:t>des</a:t>
            </a:r>
            <a:r>
              <a:rPr lang="nb-NO" baseline="0" dirty="0"/>
              <a:t> eldre søya bi.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Stress kan oppstå i mange forskjellige </a:t>
            </a:r>
            <a:r>
              <a:rPr lang="nb-NO" baseline="0" dirty="0" err="1"/>
              <a:t>situasjona</a:t>
            </a:r>
            <a:r>
              <a:rPr lang="nb-NO" baseline="0" dirty="0"/>
              <a:t>. Da kan vær i forbindelse </a:t>
            </a:r>
            <a:r>
              <a:rPr lang="nb-NO" baseline="0" dirty="0" err="1"/>
              <a:t>me</a:t>
            </a:r>
            <a:r>
              <a:rPr lang="nb-NO" baseline="0" dirty="0"/>
              <a:t> håndtering (flytting, klipping, vaksinering), eller da kan vær </a:t>
            </a:r>
            <a:r>
              <a:rPr lang="nb-NO" baseline="0" dirty="0" err="1"/>
              <a:t>førr</a:t>
            </a:r>
            <a:r>
              <a:rPr lang="nb-NO" baseline="0" dirty="0"/>
              <a:t> </a:t>
            </a:r>
            <a:r>
              <a:rPr lang="nb-NO" baseline="0" dirty="0" err="1"/>
              <a:t>litn</a:t>
            </a:r>
            <a:r>
              <a:rPr lang="nb-NO" baseline="0" dirty="0"/>
              <a:t> plass i </a:t>
            </a:r>
            <a:r>
              <a:rPr lang="nb-NO" baseline="0" dirty="0" err="1"/>
              <a:t>bingan</a:t>
            </a:r>
            <a:r>
              <a:rPr lang="nb-NO" baseline="0" dirty="0"/>
              <a:t>, blanding av flokken, </a:t>
            </a:r>
            <a:r>
              <a:rPr lang="nb-NO" baseline="0" dirty="0" err="1"/>
              <a:t>førr</a:t>
            </a:r>
            <a:r>
              <a:rPr lang="nb-NO" baseline="0" dirty="0"/>
              <a:t> lite fôr eller </a:t>
            </a:r>
            <a:r>
              <a:rPr lang="nb-NO" baseline="0" dirty="0" err="1"/>
              <a:t>førr</a:t>
            </a:r>
            <a:r>
              <a:rPr lang="nb-NO" baseline="0" dirty="0"/>
              <a:t> få </a:t>
            </a:r>
            <a:r>
              <a:rPr lang="nb-NO" baseline="0" dirty="0" err="1"/>
              <a:t>eteplassa</a:t>
            </a:r>
            <a:r>
              <a:rPr lang="nb-NO" baseline="0" dirty="0"/>
              <a:t> som gir kamp om fôret. Stress bør generelt unngås i </a:t>
            </a:r>
            <a:r>
              <a:rPr lang="nb-NO" baseline="0" dirty="0" err="1"/>
              <a:t>høgdrektiheita</a:t>
            </a:r>
            <a:r>
              <a:rPr lang="nb-NO" baseline="0" dirty="0"/>
              <a:t>. Spesielt dyr som e på </a:t>
            </a:r>
            <a:r>
              <a:rPr lang="nb-NO" baseline="0" dirty="0" err="1"/>
              <a:t>kantn</a:t>
            </a:r>
            <a:r>
              <a:rPr lang="nb-NO" baseline="0" dirty="0"/>
              <a:t> tell å bi sjuk vil mest </a:t>
            </a:r>
            <a:r>
              <a:rPr lang="nb-NO" baseline="0" dirty="0" err="1"/>
              <a:t>sannsynli</a:t>
            </a:r>
            <a:r>
              <a:rPr lang="nb-NO" baseline="0" dirty="0"/>
              <a:t> bekk over etter stress. Større og større </a:t>
            </a:r>
            <a:r>
              <a:rPr lang="nb-NO" baseline="0" dirty="0" err="1"/>
              <a:t>besetninge</a:t>
            </a:r>
            <a:r>
              <a:rPr lang="nb-NO" baseline="0" dirty="0"/>
              <a:t>, </a:t>
            </a:r>
            <a:r>
              <a:rPr lang="nb-NO" baseline="0" dirty="0" err="1"/>
              <a:t>me</a:t>
            </a:r>
            <a:r>
              <a:rPr lang="nb-NO" baseline="0" dirty="0"/>
              <a:t> minner og minner </a:t>
            </a:r>
            <a:r>
              <a:rPr lang="nb-NO" baseline="0" dirty="0" err="1"/>
              <a:t>dagli</a:t>
            </a:r>
            <a:r>
              <a:rPr lang="nb-NO" baseline="0" dirty="0"/>
              <a:t> håndtering gjør at sauen bi </a:t>
            </a:r>
            <a:r>
              <a:rPr lang="nb-NO" baseline="0" dirty="0" err="1"/>
              <a:t>meir</a:t>
            </a:r>
            <a:r>
              <a:rPr lang="nb-NO" baseline="0" dirty="0"/>
              <a:t> stressa når den først håndteres. Så å bruk ti </a:t>
            </a:r>
            <a:r>
              <a:rPr lang="nb-NO" baseline="0" dirty="0" err="1"/>
              <a:t>ilamme</a:t>
            </a:r>
            <a:r>
              <a:rPr lang="nb-NO" baseline="0" dirty="0"/>
              <a:t> </a:t>
            </a:r>
            <a:r>
              <a:rPr lang="nb-NO" baseline="0" dirty="0" err="1"/>
              <a:t>dyran</a:t>
            </a:r>
            <a:r>
              <a:rPr lang="nb-NO" baseline="0" dirty="0"/>
              <a:t> e </a:t>
            </a:r>
            <a:r>
              <a:rPr lang="nb-NO" baseline="0" dirty="0" err="1"/>
              <a:t>vekti</a:t>
            </a:r>
            <a:r>
              <a:rPr lang="nb-NO" baseline="0" dirty="0"/>
              <a:t>! Spesielt </a:t>
            </a:r>
            <a:r>
              <a:rPr lang="nb-NO" baseline="0" dirty="0" err="1"/>
              <a:t>påsettlamman</a:t>
            </a:r>
            <a:r>
              <a:rPr lang="nb-NO" baseline="0" dirty="0"/>
              <a:t>. Få dem tam i og ti før lamminga! Det har jo flere fordeler generelt i året.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Balansert fôring </a:t>
            </a:r>
            <a:r>
              <a:rPr lang="nb-NO" baseline="0" dirty="0" err="1"/>
              <a:t>me</a:t>
            </a:r>
            <a:r>
              <a:rPr lang="nb-NO" baseline="0" dirty="0"/>
              <a:t> tilskudd av kraftfôr eller </a:t>
            </a:r>
            <a:r>
              <a:rPr lang="nb-NO" baseline="0" dirty="0" err="1"/>
              <a:t>tilskuddsfôr</a:t>
            </a:r>
            <a:r>
              <a:rPr lang="nb-NO" baseline="0" dirty="0"/>
              <a:t> i </a:t>
            </a:r>
            <a:r>
              <a:rPr lang="nb-NO" baseline="0" dirty="0" err="1"/>
              <a:t>perioda</a:t>
            </a:r>
            <a:r>
              <a:rPr lang="nb-NO" baseline="0" dirty="0"/>
              <a:t> </a:t>
            </a:r>
            <a:r>
              <a:rPr lang="nb-NO" baseline="0" dirty="0" err="1"/>
              <a:t>me</a:t>
            </a:r>
            <a:r>
              <a:rPr lang="nb-NO" baseline="0" dirty="0"/>
              <a:t> fare for underskudd. </a:t>
            </a:r>
            <a:r>
              <a:rPr lang="nb-NO" baseline="0" dirty="0" err="1"/>
              <a:t>Fôrleverandøran</a:t>
            </a:r>
            <a:r>
              <a:rPr lang="nb-NO" baseline="0" dirty="0"/>
              <a:t> mein at så lenge </a:t>
            </a:r>
            <a:r>
              <a:rPr lang="nb-NO" baseline="0" dirty="0" err="1"/>
              <a:t>dyran</a:t>
            </a:r>
            <a:r>
              <a:rPr lang="nb-NO" baseline="0" dirty="0"/>
              <a:t> får 300-400 g kraftfôr så skal da vær greit. Men husk på at da e stor variasjon mellom </a:t>
            </a:r>
            <a:r>
              <a:rPr lang="nb-NO" baseline="0" dirty="0" err="1"/>
              <a:t>dyran</a:t>
            </a:r>
            <a:r>
              <a:rPr lang="nb-NO" baseline="0" dirty="0"/>
              <a:t> kor mye de tar opp. </a:t>
            </a:r>
            <a:r>
              <a:rPr lang="nb-NO" baseline="0" dirty="0" err="1"/>
              <a:t>Nån</a:t>
            </a:r>
            <a:r>
              <a:rPr lang="nb-NO" baseline="0" dirty="0"/>
              <a:t> e glupsk og spis opp </a:t>
            </a:r>
            <a:r>
              <a:rPr lang="nb-NO" baseline="0" dirty="0" err="1"/>
              <a:t>rasjonan</a:t>
            </a:r>
            <a:r>
              <a:rPr lang="nb-NO" baseline="0" dirty="0"/>
              <a:t> te </a:t>
            </a:r>
            <a:r>
              <a:rPr lang="nb-NO" baseline="0" dirty="0" err="1"/>
              <a:t>naboan</a:t>
            </a:r>
            <a:r>
              <a:rPr lang="nb-NO" baseline="0" dirty="0"/>
              <a:t>. * </a:t>
            </a:r>
            <a:r>
              <a:rPr lang="nb-NO" baseline="0" dirty="0" err="1"/>
              <a:t>Værdalsbondn</a:t>
            </a:r>
            <a:r>
              <a:rPr lang="nb-NO" baseline="0" dirty="0"/>
              <a:t> </a:t>
            </a:r>
            <a:r>
              <a:rPr lang="nb-NO" baseline="0" dirty="0" err="1"/>
              <a:t>me</a:t>
            </a:r>
            <a:r>
              <a:rPr lang="nb-NO" baseline="0" dirty="0"/>
              <a:t> så godt grovfôr at han ikke ga kraftfôr mot lamminga.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Saltstein er generelt et godt tiltak da den tilfører mineraler, men også at den stimulerer grovfôropptaket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9672-F851-4639-982D-237A22A52425}" type="slidenum">
              <a:rPr lang="nb-NO" smtClean="0"/>
              <a:pPr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5439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r>
              <a:rPr lang="nb-NO" altLang="nb-NO" dirty="0"/>
              <a:t>Gras parasittlarver, stein tørt</a:t>
            </a:r>
          </a:p>
        </p:txBody>
      </p:sp>
      <p:sp>
        <p:nvSpPr>
          <p:cNvPr id="78852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42CCD42-82B2-4F30-A5EC-D94450DD8116}" type="slidenum">
              <a:rPr lang="nb-NO" altLang="nb-NO" sz="1200" smtClean="0"/>
              <a:pPr/>
              <a:t>47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35691880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Prøve fra f.eks. 10 dyr vil oftest gi et brukbart bilde.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Hvilke dyr en skal ta prøve av må velges ut fra hvilke problemer en mistenker. Prøver av drektige dyr 1-2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mnd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lamming vil gi svar på risiko for mangel hos kalver/lam ved fødsel, og gi tid til å rette opp. Prøver av kalver og lam i vekst er særlig nyttig for vurdering av mangel på Se,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Co.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0298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Tapsundersøkelse</a:t>
            </a:r>
            <a:r>
              <a:rPr lang="nb-NO" baseline="0" dirty="0"/>
              <a:t> (</a:t>
            </a:r>
            <a:r>
              <a:rPr lang="nb-NO" baseline="0" dirty="0" err="1"/>
              <a:t>dødsvarslere</a:t>
            </a:r>
            <a:r>
              <a:rPr lang="nb-NO" baseline="0" dirty="0"/>
              <a:t>) </a:t>
            </a:r>
            <a:r>
              <a:rPr lang="nb-NO" baseline="0" dirty="0" err="1"/>
              <a:t>Tj.fjordhalvøya</a:t>
            </a:r>
            <a:r>
              <a:rPr lang="nb-NO" baseline="0" dirty="0"/>
              <a:t> 2006: leverprøver døde lam, Co/</a:t>
            </a:r>
            <a:r>
              <a:rPr lang="nb-NO" baseline="0" dirty="0" err="1"/>
              <a:t>Cu</a:t>
            </a:r>
            <a:r>
              <a:rPr lang="nb-NO" baseline="0" dirty="0"/>
              <a:t>-mangel i en besetning(</a:t>
            </a:r>
            <a:r>
              <a:rPr lang="nb-NO" baseline="0" dirty="0" err="1"/>
              <a:t>sanns</a:t>
            </a:r>
            <a:r>
              <a:rPr lang="nb-NO" baseline="0" dirty="0"/>
              <a:t> på </a:t>
            </a:r>
            <a:r>
              <a:rPr lang="nb-NO" baseline="0" dirty="0" err="1"/>
              <a:t>innmarksbeitet</a:t>
            </a:r>
            <a:r>
              <a:rPr lang="nb-NO" baseline="0" dirty="0"/>
              <a:t> sitt), lave el marginale Se-nivå i alle besetningene.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2941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CCN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Årsak:</a:t>
            </a:r>
            <a:r>
              <a:rPr lang="nb-NO" baseline="0" dirty="0"/>
              <a:t> 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700" dirty="0" err="1"/>
              <a:t>Vommikrobene</a:t>
            </a:r>
            <a:r>
              <a:rPr lang="nb-NO" sz="1700" baseline="0" dirty="0"/>
              <a:t> klarer ikke produsere nok (</a:t>
            </a:r>
            <a:r>
              <a:rPr lang="nb-NO" sz="1700" baseline="0" dirty="0" err="1"/>
              <a:t>vomacidose</a:t>
            </a:r>
            <a:r>
              <a:rPr lang="nb-NO" sz="1700" baseline="0" dirty="0"/>
              <a:t> </a:t>
            </a:r>
            <a:r>
              <a:rPr lang="nb-NO" sz="1700" baseline="0" dirty="0" err="1"/>
              <a:t>o.l</a:t>
            </a:r>
            <a:r>
              <a:rPr lang="nb-NO" sz="1700" baseline="0" dirty="0"/>
              <a:t>)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700" baseline="0" dirty="0" err="1"/>
              <a:t>Tiaminaser</a:t>
            </a:r>
            <a:r>
              <a:rPr lang="nb-NO" sz="1700" baseline="0" dirty="0"/>
              <a:t> i fôret (</a:t>
            </a:r>
            <a:r>
              <a:rPr lang="nb-NO" sz="1700" baseline="0" dirty="0" err="1"/>
              <a:t>f.eks</a:t>
            </a:r>
            <a:r>
              <a:rPr lang="nb-NO" sz="1700" baseline="0" dirty="0"/>
              <a:t> høy med </a:t>
            </a:r>
            <a:r>
              <a:rPr lang="nb-NO" sz="1700" baseline="0" dirty="0" err="1"/>
              <a:t>kjerringrokk</a:t>
            </a:r>
            <a:r>
              <a:rPr lang="nb-NO" sz="1700" baseline="0" dirty="0"/>
              <a:t> og einstape)</a:t>
            </a:r>
            <a:endParaRPr lang="nb-NO" sz="1700" dirty="0"/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700" dirty="0"/>
              <a:t>(diaré -&gt; nedsatt opptak over tarmen)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700" dirty="0"/>
              <a:t>Nyere undersøkelser:</a:t>
            </a:r>
            <a:r>
              <a:rPr lang="nb-NO" sz="1700" baseline="0" dirty="0"/>
              <a:t> forgiftning med </a:t>
            </a:r>
            <a:r>
              <a:rPr lang="nb-NO" sz="1700" baseline="0" dirty="0" err="1"/>
              <a:t>svovelfobindelser</a:t>
            </a:r>
            <a:r>
              <a:rPr lang="nb-NO" sz="1700" baseline="0" dirty="0"/>
              <a:t> i vann, fôr kan gi tilsvarende sjukdomstegn. Usikker betydning Norge.</a:t>
            </a:r>
            <a:endParaRPr lang="nb-NO" sz="17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4722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3161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84" indent="-342884">
              <a:spcBef>
                <a:spcPct val="20000"/>
              </a:spcBef>
              <a:buFontTx/>
              <a:buChar char="•"/>
              <a:defRPr/>
            </a:pPr>
            <a:r>
              <a:rPr lang="nb-NO" altLang="nb-NO" sz="1100" b="0" dirty="0"/>
              <a:t>NB! Kan komme seinere, sett på 4 mnd. gamle lam</a:t>
            </a:r>
            <a:endParaRPr lang="nb-NO" altLang="nb-NO" sz="1100" b="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endParaRPr lang="nb-NO" b="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8068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17" indent="-285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948" indent="-22859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127" indent="-22859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307" indent="-22859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487" indent="-2285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666" indent="-2285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845" indent="-2285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024" indent="-2285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2CD069-5606-44AA-8ED5-015395D372E5}" type="slidenum">
              <a:rPr lang="nb-NO" altLang="nb-NO" sz="1200">
                <a:solidFill>
                  <a:prstClr val="black"/>
                </a:solidFill>
              </a:rPr>
              <a:pPr/>
              <a:t>12</a:t>
            </a:fld>
            <a:endParaRPr lang="nb-NO" altLang="nb-NO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36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Norge har generelt lave nivåer av selen i jord og planter. </a:t>
            </a:r>
            <a:r>
              <a:rPr lang="nb-NO" dirty="0" err="1"/>
              <a:t>Selenmangel</a:t>
            </a:r>
            <a:r>
              <a:rPr lang="nb-NO" dirty="0"/>
              <a:t> har derfor vært en godt kjent problem. Stor variasjon i</a:t>
            </a:r>
            <a:r>
              <a:rPr lang="nb-NO" baseline="0" dirty="0"/>
              <a:t> innhold i </a:t>
            </a:r>
            <a:r>
              <a:rPr lang="nb-NO" baseline="0" dirty="0" err="1"/>
              <a:t>grovôret</a:t>
            </a:r>
            <a:r>
              <a:rPr lang="nb-NO" baseline="0" dirty="0"/>
              <a:t> (Gras 150 mg/kg TS, godt surfôr 75, høy 20)</a:t>
            </a:r>
            <a:endParaRPr lang="nb-NO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Mest</a:t>
            </a:r>
            <a:r>
              <a:rPr lang="nb-NO" baseline="0" dirty="0"/>
              <a:t> tap i rundball enn i silo (mulig årsak – høgere pH med dårligere konserv. av vit E, fortørking (tap av blad), lyseksponering, </a:t>
            </a:r>
            <a:r>
              <a:rPr lang="nb-NO" baseline="0" dirty="0" err="1"/>
              <a:t>temp.forskjeller</a:t>
            </a:r>
            <a:r>
              <a:rPr lang="nb-NO" baseline="0" dirty="0"/>
              <a:t>, luft)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Des senere høstetid, jo mindre innhold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9672-F851-4639-982D-237A22A52425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3291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defRPr/>
            </a:pPr>
            <a:r>
              <a:rPr lang="nb-NO" altLang="nb-NO" sz="1800" dirty="0">
                <a:cs typeface="Arial" pitchFamily="34" charset="0"/>
              </a:rPr>
              <a:t>Dødfødte eller svakfødte lam: Ikke så vanlig som flokkproblematikk (de fleste søyer får noe mineraltilskudd)</a:t>
            </a:r>
          </a:p>
          <a:p>
            <a:r>
              <a:rPr lang="nb-NO" dirty="0"/>
              <a:t>NB! mye </a:t>
            </a:r>
            <a:r>
              <a:rPr lang="nb-NO" dirty="0" err="1"/>
              <a:t>fettsyerer</a:t>
            </a:r>
            <a:r>
              <a:rPr lang="nb-NO" dirty="0"/>
              <a:t> i </a:t>
            </a:r>
            <a:r>
              <a:rPr lang="nb-NO" dirty="0" err="1"/>
              <a:t>vårgras</a:t>
            </a:r>
            <a:r>
              <a:rPr lang="nb-NO" dirty="0"/>
              <a:t> – økt behov antioksidanter!</a:t>
            </a:r>
          </a:p>
          <a:p>
            <a:pPr lvl="1">
              <a:defRPr/>
            </a:pPr>
            <a:r>
              <a:rPr lang="nb-NO" altLang="nb-NO" sz="2400" dirty="0">
                <a:cs typeface="Arial" pitchFamily="34" charset="0"/>
              </a:rPr>
              <a:t>New Zealand: </a:t>
            </a:r>
          </a:p>
          <a:p>
            <a:pPr marL="800084" marR="0" lvl="1" indent="-342884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lang="nb-NO" altLang="nb-NO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har man i flere tiår sett en </a:t>
            </a:r>
            <a:r>
              <a:rPr lang="nb-NO" altLang="nb-NO" sz="2400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selenmangeltilstand</a:t>
            </a:r>
            <a:r>
              <a:rPr lang="nb-NO" altLang="nb-NO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altLang="nb-NO" sz="2400" kern="1200" dirty="0">
                <a:solidFill>
                  <a:schemeClr val="tx1"/>
                </a:solidFill>
                <a:latin typeface="+mn-lt"/>
                <a:cs typeface="Arial" pitchFamily="34" charset="0"/>
              </a:rPr>
              <a:t>h</a:t>
            </a:r>
            <a:r>
              <a:rPr lang="nb-NO" altLang="nb-NO" sz="2400" dirty="0">
                <a:cs typeface="Arial" pitchFamily="34" charset="0"/>
              </a:rPr>
              <a:t>os lam på beiter med lite selen og nok E-vitamin </a:t>
            </a:r>
            <a:endParaRPr lang="nb-NO" altLang="nb-NO" sz="2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00084" lvl="1" indent="-342884"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nb-NO" altLang="nb-NO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aldri systematisk undersøkt om vi har denne formen i Norge også</a:t>
            </a:r>
            <a:endParaRPr lang="nb-NO" sz="2400" dirty="0"/>
          </a:p>
          <a:p>
            <a:pPr lvl="1">
              <a:defRPr/>
            </a:pPr>
            <a:r>
              <a:rPr lang="nb-NO" altLang="nb-NO" sz="2400" dirty="0">
                <a:cs typeface="Arial" pitchFamily="34" charset="0"/>
              </a:rPr>
              <a:t>Besetninger med brunstproblemer og dårlig tilvekst på beite</a:t>
            </a:r>
            <a:r>
              <a:rPr lang="nb-NO" altLang="nb-NO" sz="2400" dirty="0">
                <a:cs typeface="Arial" pitchFamily="34" charset="0"/>
                <a:sym typeface="Wingdings" panose="05000000000000000000" pitchFamily="2" charset="2"/>
              </a:rPr>
              <a:t> - u</a:t>
            </a:r>
            <a:r>
              <a:rPr lang="nb-NO" altLang="nb-NO" sz="2400" dirty="0">
                <a:cs typeface="Arial" pitchFamily="34" charset="0"/>
              </a:rPr>
              <a:t>ndersøk </a:t>
            </a:r>
            <a:r>
              <a:rPr lang="nb-NO" altLang="nb-NO" sz="2400" dirty="0" err="1">
                <a:cs typeface="Arial" pitchFamily="34" charset="0"/>
              </a:rPr>
              <a:t>selenstatus</a:t>
            </a:r>
            <a:r>
              <a:rPr lang="nb-NO" altLang="nb-NO" sz="2400" dirty="0">
                <a:cs typeface="Arial" pitchFamily="34" charset="0"/>
              </a:rPr>
              <a:t>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008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621330"/>
            <a:ext cx="7772400" cy="2017655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5" name="Bilde 4" descr="Bakgrunn tittelside-01-DSR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51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10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81000" y="1784350"/>
            <a:ext cx="4114800" cy="44227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784350"/>
            <a:ext cx="4114800" cy="44227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DF183-79CC-4DB4-AC70-DD048429FB55}" type="slidenum">
              <a:rPr lang="nb-NO" altLang="nb-NO">
                <a:solidFill>
                  <a:srgbClr val="737375"/>
                </a:solidFill>
              </a:rPr>
              <a:pPr/>
              <a:t>‹#›</a:t>
            </a:fld>
            <a:endParaRPr lang="nb-NO" altLang="nb-NO">
              <a:solidFill>
                <a:srgbClr val="737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61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B695B-7502-4954-A57D-DB20D1FCCFD3}" type="slidenum">
              <a:rPr lang="nb-NO" altLang="nb-NO">
                <a:solidFill>
                  <a:srgbClr val="737375"/>
                </a:solidFill>
              </a:rPr>
              <a:pPr/>
              <a:t>‹#›</a:t>
            </a:fld>
            <a:endParaRPr lang="nb-NO" altLang="nb-NO">
              <a:solidFill>
                <a:srgbClr val="737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0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C3090-704D-47E1-88D5-8B18E312C567}" type="slidenum">
              <a:rPr lang="nb-NO" altLang="nb-NO">
                <a:solidFill>
                  <a:srgbClr val="737375"/>
                </a:solidFill>
              </a:rPr>
              <a:pPr/>
              <a:t>‹#›</a:t>
            </a:fld>
            <a:endParaRPr lang="nb-NO" altLang="nb-NO">
              <a:solidFill>
                <a:srgbClr val="737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6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CCE2F-1941-4B7E-81DC-724A359ADBF8}" type="slidenum">
              <a:rPr lang="nb-NO" altLang="nb-NO">
                <a:solidFill>
                  <a:srgbClr val="737375"/>
                </a:solidFill>
              </a:rPr>
              <a:pPr/>
              <a:t>‹#›</a:t>
            </a:fld>
            <a:endParaRPr lang="nb-NO" altLang="nb-NO">
              <a:solidFill>
                <a:srgbClr val="737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3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CDEA9-0526-4E07-9B90-E6E8C2D30211}" type="slidenum">
              <a:rPr lang="nb-NO" altLang="nb-NO">
                <a:solidFill>
                  <a:srgbClr val="737375"/>
                </a:solidFill>
              </a:rPr>
              <a:pPr/>
              <a:t>‹#›</a:t>
            </a:fld>
            <a:endParaRPr lang="nb-NO" altLang="nb-NO">
              <a:solidFill>
                <a:srgbClr val="737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60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830AC-9E75-4203-A673-A22B519B9044}" type="slidenum">
              <a:rPr lang="nb-NO" altLang="nb-NO">
                <a:solidFill>
                  <a:srgbClr val="737375"/>
                </a:solidFill>
              </a:rPr>
              <a:pPr/>
              <a:t>‹#›</a:t>
            </a:fld>
            <a:endParaRPr lang="nb-NO" altLang="nb-NO">
              <a:solidFill>
                <a:srgbClr val="737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19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31F94-2133-4016-AE03-86DB9C9D0A17}" type="slidenum">
              <a:rPr lang="nb-NO" altLang="nb-NO">
                <a:solidFill>
                  <a:srgbClr val="737375"/>
                </a:solidFill>
              </a:rPr>
              <a:pPr/>
              <a:t>‹#›</a:t>
            </a:fld>
            <a:endParaRPr lang="nb-NO" altLang="nb-NO">
              <a:solidFill>
                <a:srgbClr val="737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01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67500" y="381000"/>
            <a:ext cx="2095500" cy="58261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134100" cy="58261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22BDF-A60E-4144-9D92-A848340C685A}" type="slidenum">
              <a:rPr lang="nb-NO" altLang="nb-NO">
                <a:solidFill>
                  <a:srgbClr val="737375"/>
                </a:solidFill>
              </a:rPr>
              <a:pPr/>
              <a:t>‹#›</a:t>
            </a:fld>
            <a:endParaRPr lang="nb-NO" altLang="nb-NO">
              <a:solidFill>
                <a:srgbClr val="737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63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798763"/>
            <a:ext cx="7772400" cy="1143000"/>
          </a:xfrm>
          <a:effectLst>
            <a:outerShdw dist="35921" dir="2700000" algn="ctr" rotWithShape="0">
              <a:srgbClr val="808080"/>
            </a:outerShdw>
          </a:effectLst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981450"/>
            <a:ext cx="7786688" cy="960438"/>
          </a:xfrm>
          <a:effectLst>
            <a:outerShdw dist="35921" dir="2700000" algn="ctr" rotWithShape="0">
              <a:srgbClr val="808080"/>
            </a:outerShdw>
          </a:effectLst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redigere undertittelstil i malen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021288"/>
            <a:ext cx="576064" cy="75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5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7584" y="476250"/>
            <a:ext cx="7630616" cy="9366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27584" y="1484313"/>
            <a:ext cx="7630616" cy="44592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56928" y="6477000"/>
            <a:ext cx="1066800" cy="228600"/>
          </a:xfrm>
        </p:spPr>
        <p:txBody>
          <a:bodyPr/>
          <a:lstStyle>
            <a:lvl1pPr>
              <a:defRPr/>
            </a:lvl1pPr>
          </a:lstStyle>
          <a:p>
            <a:fld id="{8C9663CB-DFFA-4D8C-83BD-F7D504846AAE}" type="datetime1">
              <a:rPr lang="nb-NO">
                <a:solidFill>
                  <a:srgbClr val="000000"/>
                </a:solidFill>
              </a:rPr>
              <a:pPr/>
              <a:t>31.10.2016</a:t>
            </a:fld>
            <a:endParaRPr lang="nb-NO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123728" y="6477000"/>
            <a:ext cx="2524472" cy="228600"/>
          </a:xfrm>
        </p:spPr>
        <p:txBody>
          <a:bodyPr/>
          <a:lstStyle>
            <a:lvl1pPr>
              <a:defRPr/>
            </a:lvl1pPr>
          </a:lstStyle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0D9E6-82AD-4125-85D7-B7A3FE59E939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86830"/>
            <a:ext cx="576064" cy="75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5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tekst 3"/>
          <p:cNvSpPr>
            <a:spLocks noGrp="1"/>
          </p:cNvSpPr>
          <p:nvPr>
            <p:ph idx="1"/>
          </p:nvPr>
        </p:nvSpPr>
        <p:spPr>
          <a:xfrm>
            <a:off x="457200" y="1782030"/>
            <a:ext cx="8229600" cy="4344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39626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8F0387-8D7C-4E08-A395-313AA3B3F09D}" type="datetime1">
              <a:rPr lang="nb-NO">
                <a:solidFill>
                  <a:srgbClr val="000000"/>
                </a:solidFill>
              </a:rPr>
              <a:pPr/>
              <a:t>31.10.2016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39C61-4481-47BB-8B4A-7FBFA3ACC9BB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0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484313"/>
            <a:ext cx="381000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381000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AA5512-EAA3-41CB-BDA0-01E69F5A7682}" type="datetime1">
              <a:rPr lang="nb-NO">
                <a:solidFill>
                  <a:srgbClr val="000000"/>
                </a:solidFill>
              </a:rPr>
              <a:pPr/>
              <a:t>31.10.2016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EE440-ECAF-4BF4-B176-CE76255E7901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645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BAA576-55AE-49B5-A924-3DE1F50E9FDC}" type="datetime1">
              <a:rPr lang="nb-NO">
                <a:solidFill>
                  <a:srgbClr val="000000"/>
                </a:solidFill>
              </a:rPr>
              <a:pPr/>
              <a:t>31.10.2016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B22EC-8383-4C22-8099-76F1ED356FB7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78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FA3AD-8FD0-4DE0-BB1F-64A174833A95}" type="datetime1">
              <a:rPr lang="nb-NO">
                <a:solidFill>
                  <a:srgbClr val="000000"/>
                </a:solidFill>
              </a:rPr>
              <a:pPr/>
              <a:t>31.10.2016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0C9D8-AB1B-48E5-9A35-31020695C9B9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85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E67A13-00EE-4C31-8B1A-4175FFAC8AF6}" type="datetime1">
              <a:rPr lang="nb-NO">
                <a:solidFill>
                  <a:srgbClr val="000000"/>
                </a:solidFill>
              </a:rPr>
              <a:pPr/>
              <a:t>31.10.2016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B52D4-E02A-46A7-944D-555C301385D0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43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4D892D-B4D0-41E1-8D2C-F68FDBB7EAAE}" type="datetime1">
              <a:rPr lang="nb-NO">
                <a:solidFill>
                  <a:srgbClr val="000000"/>
                </a:solidFill>
              </a:rPr>
              <a:pPr/>
              <a:t>31.10.2016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F34C3-74A1-4705-A7A5-DA98737148A0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4026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9556F0-0E4E-4115-AC3E-996439899470}" type="datetime1">
              <a:rPr lang="nb-NO">
                <a:solidFill>
                  <a:srgbClr val="000000"/>
                </a:solidFill>
              </a:rPr>
              <a:pPr/>
              <a:t>31.10.2016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DFE49-13C9-4CC2-92CF-B0C71F297AC0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87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0E5F37-44ED-410F-9EC8-247CB96BB5FA}" type="datetime1">
              <a:rPr lang="nb-NO">
                <a:solidFill>
                  <a:srgbClr val="000000"/>
                </a:solidFill>
              </a:rPr>
              <a:pPr/>
              <a:t>31.10.2016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5A526-6B62-459B-88B5-B2C2EA88C541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476250"/>
            <a:ext cx="1943100" cy="546735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476250"/>
            <a:ext cx="5676900" cy="546735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BF7DB9-7A36-4B0F-944E-AE3A5C5EA5B2}" type="datetime1">
              <a:rPr lang="nb-NO">
                <a:solidFill>
                  <a:srgbClr val="000000"/>
                </a:solidFill>
              </a:rPr>
              <a:pPr/>
              <a:t>31.10.2016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A2468-2307-4835-81CE-8C784F531ACD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070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782030"/>
            <a:ext cx="4038600" cy="43441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782030"/>
            <a:ext cx="4038600" cy="43441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807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800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tel, tekst og utkl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utklipp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146B7-A50C-4DB1-81F1-5154B87FDB3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440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BF9A5-4011-4595-8453-FD663A23B4F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099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193E3-21F1-48E3-9368-53BEBFD5502F}" type="slidenum">
              <a:rPr lang="nb-NO" altLang="nb-NO">
                <a:solidFill>
                  <a:srgbClr val="737375"/>
                </a:solidFill>
              </a:rPr>
              <a:pPr/>
              <a:t>‹#›</a:t>
            </a:fld>
            <a:endParaRPr lang="nb-NO" altLang="nb-NO">
              <a:solidFill>
                <a:srgbClr val="737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1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A9601-2EF6-4D00-AF8E-5DC81CB263F2}" type="slidenum">
              <a:rPr lang="nb-NO" altLang="nb-NO">
                <a:solidFill>
                  <a:srgbClr val="737375"/>
                </a:solidFill>
              </a:rPr>
              <a:pPr/>
              <a:t>‹#›</a:t>
            </a:fld>
            <a:endParaRPr lang="nb-NO" altLang="nb-NO">
              <a:solidFill>
                <a:srgbClr val="737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3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ECCE9-0A12-4E2D-BF05-F3DF904CB519}" type="slidenum">
              <a:rPr lang="nb-NO" altLang="nb-NO">
                <a:solidFill>
                  <a:srgbClr val="737375"/>
                </a:solidFill>
              </a:rPr>
              <a:pPr/>
              <a:t>‹#›</a:t>
            </a:fld>
            <a:endParaRPr lang="nb-NO" altLang="nb-NO">
              <a:solidFill>
                <a:srgbClr val="737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27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45000">
              <a:schemeClr val="accent6">
                <a:lumMod val="20000"/>
                <a:lumOff val="8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" y="6492875"/>
            <a:ext cx="457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accent6">
                    <a:lumMod val="75000"/>
                  </a:schemeClr>
                </a:solidFill>
                <a:latin typeface="Arial"/>
              </a:defRPr>
            </a:lvl1pPr>
          </a:lstStyle>
          <a:p>
            <a:fld id="{6C643DE7-7FAF-DC40-9946-821A2DF522B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325" y="6489529"/>
            <a:ext cx="1371475" cy="168876"/>
          </a:xfrm>
          <a:prstGeom prst="rect">
            <a:avLst/>
          </a:prstGeom>
        </p:spPr>
      </p:pic>
      <p:sp>
        <p:nvSpPr>
          <p:cNvPr id="4" name="Plassholder for tekst 3"/>
          <p:cNvSpPr>
            <a:spLocks noGrp="1"/>
          </p:cNvSpPr>
          <p:nvPr>
            <p:ph type="body" idx="1"/>
          </p:nvPr>
        </p:nvSpPr>
        <p:spPr>
          <a:xfrm>
            <a:off x="457200" y="1782030"/>
            <a:ext cx="8229600" cy="4344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Rektangel 7"/>
          <p:cNvSpPr/>
          <p:nvPr userDrawn="1"/>
        </p:nvSpPr>
        <p:spPr>
          <a:xfrm>
            <a:off x="457200" y="0"/>
            <a:ext cx="1587500" cy="152400"/>
          </a:xfrm>
          <a:prstGeom prst="rect">
            <a:avLst/>
          </a:prstGeom>
          <a:solidFill>
            <a:srgbClr val="0034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 userDrawn="1"/>
        </p:nvSpPr>
        <p:spPr>
          <a:xfrm>
            <a:off x="457200" y="6781626"/>
            <a:ext cx="1587500" cy="82550"/>
          </a:xfrm>
          <a:prstGeom prst="rect">
            <a:avLst/>
          </a:prstGeom>
          <a:solidFill>
            <a:srgbClr val="0034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cxnSp>
        <p:nvCxnSpPr>
          <p:cNvPr id="14" name="Rett linje 13"/>
          <p:cNvCxnSpPr/>
          <p:nvPr userDrawn="1"/>
        </p:nvCxnSpPr>
        <p:spPr>
          <a:xfrm>
            <a:off x="457200" y="1556792"/>
            <a:ext cx="1587500" cy="0"/>
          </a:xfrm>
          <a:prstGeom prst="line">
            <a:avLst/>
          </a:prstGeom>
          <a:ln>
            <a:solidFill>
              <a:srgbClr val="0034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93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71" r:id="rId5"/>
    <p:sldLayoutId id="2147483672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00344C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600"/>
        </a:spcBef>
        <a:spcAft>
          <a:spcPts val="600"/>
        </a:spcAft>
        <a:buFont typeface="Wingdings" charset="2"/>
        <a:buNone/>
        <a:defRPr sz="2400" kern="1200">
          <a:solidFill>
            <a:schemeClr val="accent5">
              <a:lumMod val="50000"/>
            </a:schemeClr>
          </a:solidFill>
          <a:latin typeface="Arial"/>
          <a:ea typeface="+mn-ea"/>
          <a:cs typeface="+mn-cs"/>
        </a:defRPr>
      </a:lvl1pPr>
      <a:lvl2pPr marL="612000" indent="-288000" algn="l" defTabSz="457200" rtl="0" eaLnBrk="1" latinLnBrk="0" hangingPunct="1">
        <a:spcBef>
          <a:spcPts val="672"/>
        </a:spcBef>
        <a:buFont typeface="Arial"/>
        <a:buChar char="•"/>
        <a:defRPr sz="2000" kern="1200">
          <a:solidFill>
            <a:schemeClr val="accent5">
              <a:lumMod val="50000"/>
            </a:schemeClr>
          </a:solidFill>
          <a:latin typeface="Arial"/>
          <a:ea typeface="+mn-ea"/>
          <a:cs typeface="+mn-cs"/>
        </a:defRPr>
      </a:lvl2pPr>
      <a:lvl3pPr marL="828000" indent="-228600" algn="l" defTabSz="457200" rtl="0" eaLnBrk="1" latinLnBrk="0" hangingPunct="1">
        <a:spcBef>
          <a:spcPct val="20000"/>
        </a:spcBef>
        <a:buFont typeface="Lucida Grande"/>
        <a:buChar char="-"/>
        <a:defRPr sz="1600" kern="1200">
          <a:solidFill>
            <a:schemeClr val="accent5">
              <a:lumMod val="50000"/>
            </a:schemeClr>
          </a:solidFill>
          <a:latin typeface="Arial"/>
          <a:ea typeface="+mn-ea"/>
          <a:cs typeface="+mn-cs"/>
        </a:defRPr>
      </a:lvl3pPr>
      <a:lvl4pPr marL="10080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accent5">
              <a:lumMod val="50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accent5">
              <a:lumMod val="50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ChangeArrowheads="1"/>
          </p:cNvSpPr>
          <p:nvPr userDrawn="1"/>
        </p:nvSpPr>
        <p:spPr bwMode="auto">
          <a:xfrm>
            <a:off x="381000" y="381000"/>
            <a:ext cx="8763000" cy="131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388099" name="Rectangle 3"/>
          <p:cNvSpPr>
            <a:spLocks noChangeArrowheads="1"/>
          </p:cNvSpPr>
          <p:nvPr userDrawn="1"/>
        </p:nvSpPr>
        <p:spPr bwMode="auto">
          <a:xfrm>
            <a:off x="381000" y="1784350"/>
            <a:ext cx="8763000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388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">
                <a:pattFill prst="lgCheck">
                  <a:fgClr>
                    <a:schemeClr val="tx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0000" tIns="45720" rIns="450000" bIns="108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Click to edit Master title style</a:t>
            </a:r>
          </a:p>
        </p:txBody>
      </p:sp>
      <p:sp>
        <p:nvSpPr>
          <p:cNvPr id="388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784350"/>
            <a:ext cx="838200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">
                <a:pattFill prst="lgCheck">
                  <a:fgClr>
                    <a:schemeClr val="tx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0000" tIns="108000" rIns="45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Click to edit Master text styles</a:t>
            </a:r>
          </a:p>
          <a:p>
            <a:pPr lvl="1"/>
            <a:r>
              <a:rPr lang="nb-NO" altLang="nb-NO"/>
              <a:t>Second level</a:t>
            </a:r>
          </a:p>
          <a:p>
            <a:pPr lvl="2"/>
            <a:r>
              <a:rPr lang="nb-NO" altLang="nb-NO"/>
              <a:t>Third level</a:t>
            </a:r>
          </a:p>
          <a:p>
            <a:pPr lvl="3"/>
            <a:r>
              <a:rPr lang="nb-NO" altLang="nb-NO"/>
              <a:t>Fourth level</a:t>
            </a:r>
          </a:p>
          <a:p>
            <a:pPr lvl="4"/>
            <a:r>
              <a:rPr lang="nb-NO" altLang="nb-NO"/>
              <a:t>Fifth level</a:t>
            </a:r>
          </a:p>
        </p:txBody>
      </p:sp>
      <p:pic>
        <p:nvPicPr>
          <p:cNvPr id="388107" name="Picture 11" descr="animalia_helsetjenestesau_logo_rgb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700" y="6423025"/>
            <a:ext cx="1601788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810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95738" y="6397625"/>
            <a:ext cx="24653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b-NO" altLang="nb-NO">
              <a:solidFill>
                <a:srgbClr val="737375"/>
              </a:solidFill>
              <a:latin typeface="Verdana" panose="020B0604030504040204" pitchFamily="34" charset="0"/>
            </a:endParaRPr>
          </a:p>
        </p:txBody>
      </p:sp>
      <p:sp>
        <p:nvSpPr>
          <p:cNvPr id="38810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8" y="6397625"/>
            <a:ext cx="3276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b-NO" altLang="nb-NO">
              <a:solidFill>
                <a:srgbClr val="737375"/>
              </a:solidFill>
              <a:latin typeface="Verdana" panose="020B0604030504040204" pitchFamily="34" charset="0"/>
            </a:endParaRPr>
          </a:p>
        </p:txBody>
      </p:sp>
      <p:sp>
        <p:nvSpPr>
          <p:cNvPr id="38811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950" y="6397625"/>
            <a:ext cx="47942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604D190D-6E9A-4E29-A2F7-A4F3FEB89809}" type="slidenum">
              <a:rPr lang="nb-NO" altLang="nb-NO">
                <a:solidFill>
                  <a:srgbClr val="737375"/>
                </a:solidFill>
                <a:latin typeface="Verdana" panose="020B0604030504040204" pitchFamily="34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b-NO" altLang="nb-NO">
              <a:solidFill>
                <a:srgbClr val="737375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7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MT Bd" pitchFamily="70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MT Bd" pitchFamily="70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MT Bd" pitchFamily="70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MT Bd" pitchFamily="70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MT Bd" pitchFamily="70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MT Bd" pitchFamily="70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MT Bd" pitchFamily="70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MT Bd" pitchFamily="70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25000"/>
        </a:spcAft>
        <a:buChar char="•"/>
        <a:defRPr sz="26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25000"/>
        </a:spcAft>
        <a:buChar char="–"/>
        <a:defRPr sz="22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25000"/>
        </a:spcAft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25000"/>
        </a:spcAft>
        <a:buChar char="–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25000"/>
        </a:spcAft>
        <a:buChar char="»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76250"/>
            <a:ext cx="7772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4313"/>
            <a:ext cx="77724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066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6307DBE-2E67-462A-938B-575ED231F370}" type="datetime1">
              <a:rPr lang="nb-NO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31.10.2016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52600" y="6477000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Verdana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48200" y="6477000"/>
            <a:ext cx="1447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F783C0DE-D1D0-4AE9-A4D2-A886492AA185}" type="slidenum">
              <a:rPr lang="nb-NO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b-NO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44" y="6237312"/>
            <a:ext cx="1798320" cy="3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2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96024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96024"/>
          </a:solidFill>
          <a:latin typeface="Arial" charset="0"/>
          <a:ea typeface="ヒラギノ角ゴ Pro W3" pitchFamily="-6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96024"/>
          </a:solidFill>
          <a:latin typeface="Arial" charset="0"/>
          <a:ea typeface="ヒラギノ角ゴ Pro W3" pitchFamily="-6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96024"/>
          </a:solidFill>
          <a:latin typeface="Arial" charset="0"/>
          <a:ea typeface="ヒラギノ角ゴ Pro W3" pitchFamily="-6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96024"/>
          </a:solidFill>
          <a:latin typeface="Arial" charset="0"/>
          <a:ea typeface="ヒラギノ角ゴ Pro W3" pitchFamily="-6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96024"/>
          </a:solidFill>
          <a:latin typeface="Arial" charset="0"/>
          <a:ea typeface="ヒラギノ角ゴ Pro W3" pitchFamily="-6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96024"/>
          </a:solidFill>
          <a:latin typeface="Arial" charset="0"/>
          <a:ea typeface="ヒラギノ角ゴ Pro W3" pitchFamily="-6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96024"/>
          </a:solidFill>
          <a:latin typeface="Arial" charset="0"/>
          <a:ea typeface="ヒラギノ角ゴ Pro W3" pitchFamily="-6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96024"/>
          </a:solidFill>
          <a:latin typeface="Arial" charset="0"/>
          <a:ea typeface="ヒラギノ角ゴ Pro W3" pitchFamily="-6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5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 rot="1713838">
            <a:off x="179388" y="3355975"/>
            <a:ext cx="2951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400" b="1">
                <a:solidFill>
                  <a:srgbClr val="E02904"/>
                </a:solidFill>
              </a:rPr>
              <a:t>Dokumentasjon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 rot="864943">
            <a:off x="3924300" y="2708275"/>
            <a:ext cx="3851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400" b="1">
                <a:solidFill>
                  <a:srgbClr val="E02904"/>
                </a:solidFill>
                <a:latin typeface="Lucida Handwriting" pitchFamily="66" charset="0"/>
              </a:rPr>
              <a:t>Aktivt produsentmiljø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971550" y="6170613"/>
            <a:ext cx="4679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400" b="1">
                <a:solidFill>
                  <a:srgbClr val="E02904"/>
                </a:solidFill>
                <a:latin typeface="Letter Gothic" pitchFamily="49" charset="0"/>
              </a:rPr>
              <a:t>Forebyggende helsearbeid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 rot="-1818395">
            <a:off x="3924300" y="4365625"/>
            <a:ext cx="4232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800" b="1">
                <a:solidFill>
                  <a:srgbClr val="E02904"/>
                </a:solidFill>
                <a:latin typeface="Georgia" pitchFamily="18" charset="0"/>
              </a:rPr>
              <a:t>Forbedringsområder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395288" y="1778000"/>
            <a:ext cx="23764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200" b="1">
                <a:solidFill>
                  <a:srgbClr val="E02904"/>
                </a:solidFill>
                <a:latin typeface="Times New Roman" pitchFamily="18" charset="0"/>
              </a:rPr>
              <a:t>Utplukk livdyr</a:t>
            </a: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2986088" y="3444875"/>
            <a:ext cx="20177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800" b="1">
                <a:solidFill>
                  <a:srgbClr val="E02904"/>
                </a:solidFill>
                <a:latin typeface="Tempus Sans ITC" pitchFamily="82" charset="0"/>
              </a:rPr>
              <a:t>Avlsarbeid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250825" y="4422775"/>
            <a:ext cx="1511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800">
                <a:solidFill>
                  <a:srgbClr val="E02904"/>
                </a:solidFill>
                <a:latin typeface="Viner Hand ITC" pitchFamily="66" charset="0"/>
              </a:rPr>
              <a:t>System</a:t>
            </a:r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7597775" y="2117725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800">
                <a:solidFill>
                  <a:srgbClr val="E02904"/>
                </a:solidFill>
                <a:latin typeface="Modern No. 20" pitchFamily="18" charset="0"/>
              </a:rPr>
              <a:t>Avdrått</a:t>
            </a:r>
          </a:p>
        </p:txBody>
      </p:sp>
      <p:sp>
        <p:nvSpPr>
          <p:cNvPr id="15370" name="Text Box 12"/>
          <p:cNvSpPr txBox="1">
            <a:spLocks noChangeArrowheads="1"/>
          </p:cNvSpPr>
          <p:nvPr/>
        </p:nvSpPr>
        <p:spPr bwMode="auto">
          <a:xfrm rot="-2083456">
            <a:off x="539750" y="4868863"/>
            <a:ext cx="2751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400" b="1">
                <a:solidFill>
                  <a:srgbClr val="E02904"/>
                </a:solidFill>
              </a:rPr>
              <a:t>Oversikt</a:t>
            </a:r>
          </a:p>
        </p:txBody>
      </p:sp>
      <p:sp>
        <p:nvSpPr>
          <p:cNvPr id="15371" name="Text Box 13"/>
          <p:cNvSpPr txBox="1">
            <a:spLocks noChangeArrowheads="1"/>
          </p:cNvSpPr>
          <p:nvPr/>
        </p:nvSpPr>
        <p:spPr bwMode="auto">
          <a:xfrm rot="1193161">
            <a:off x="7061200" y="4565650"/>
            <a:ext cx="26241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800" b="1">
                <a:solidFill>
                  <a:srgbClr val="E02904"/>
                </a:solidFill>
                <a:latin typeface="Californian FB" pitchFamily="18" charset="0"/>
              </a:rPr>
              <a:t>Økt lønnsomhet</a:t>
            </a:r>
          </a:p>
        </p:txBody>
      </p:sp>
      <p:sp>
        <p:nvSpPr>
          <p:cNvPr id="15372" name="Text Box 15"/>
          <p:cNvSpPr txBox="1">
            <a:spLocks noChangeArrowheads="1"/>
          </p:cNvSpPr>
          <p:nvPr/>
        </p:nvSpPr>
        <p:spPr bwMode="auto">
          <a:xfrm>
            <a:off x="2771775" y="4657725"/>
            <a:ext cx="2057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200">
                <a:solidFill>
                  <a:srgbClr val="E02904"/>
                </a:solidFill>
                <a:latin typeface="Trebuchet MS" pitchFamily="34" charset="0"/>
              </a:rPr>
              <a:t>Planlegging</a:t>
            </a:r>
          </a:p>
        </p:txBody>
      </p:sp>
      <p:sp>
        <p:nvSpPr>
          <p:cNvPr id="15373" name="Text Box 16"/>
          <p:cNvSpPr txBox="1">
            <a:spLocks noChangeArrowheads="1"/>
          </p:cNvSpPr>
          <p:nvPr/>
        </p:nvSpPr>
        <p:spPr bwMode="auto">
          <a:xfrm rot="-1087255">
            <a:off x="2195513" y="1916113"/>
            <a:ext cx="3024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000" b="1">
                <a:solidFill>
                  <a:srgbClr val="E02904"/>
                </a:solidFill>
              </a:rPr>
              <a:t>Produksjonsstyring</a:t>
            </a:r>
          </a:p>
        </p:txBody>
      </p:sp>
      <p:sp>
        <p:nvSpPr>
          <p:cNvPr id="15374" name="Text Box 17"/>
          <p:cNvSpPr txBox="1">
            <a:spLocks noChangeArrowheads="1"/>
          </p:cNvSpPr>
          <p:nvPr/>
        </p:nvSpPr>
        <p:spPr bwMode="auto">
          <a:xfrm rot="2127388">
            <a:off x="6313488" y="2665413"/>
            <a:ext cx="20510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800" b="1">
                <a:solidFill>
                  <a:srgbClr val="E02904"/>
                </a:solidFill>
                <a:latin typeface="Modern No. 20" pitchFamily="18" charset="0"/>
              </a:rPr>
              <a:t>Rådgivning</a:t>
            </a:r>
          </a:p>
        </p:txBody>
      </p:sp>
      <p:sp>
        <p:nvSpPr>
          <p:cNvPr id="15375" name="Text Box 18"/>
          <p:cNvSpPr txBox="1">
            <a:spLocks noChangeArrowheads="1"/>
          </p:cNvSpPr>
          <p:nvPr/>
        </p:nvSpPr>
        <p:spPr bwMode="auto">
          <a:xfrm rot="-435826">
            <a:off x="6084888" y="5430838"/>
            <a:ext cx="1874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2800" b="1">
                <a:solidFill>
                  <a:srgbClr val="E02904"/>
                </a:solidFill>
                <a:latin typeface="Californian FB" pitchFamily="18" charset="0"/>
              </a:rPr>
              <a:t>Statistikk</a:t>
            </a:r>
          </a:p>
        </p:txBody>
      </p:sp>
      <p:sp>
        <p:nvSpPr>
          <p:cNvPr id="15376" name="Rectangle 23"/>
          <p:cNvSpPr>
            <a:spLocks noGrp="1" noChangeArrowheads="1"/>
          </p:cNvSpPr>
          <p:nvPr>
            <p:ph type="title"/>
          </p:nvPr>
        </p:nvSpPr>
        <p:spPr>
          <a:xfrm>
            <a:off x="323850" y="476250"/>
            <a:ext cx="8382000" cy="936625"/>
          </a:xfrm>
        </p:spPr>
        <p:txBody>
          <a:bodyPr/>
          <a:lstStyle/>
          <a:p>
            <a:pPr eaLnBrk="1" hangingPunct="1"/>
            <a:r>
              <a:rPr lang="nb-NO" b="1" dirty="0">
                <a:solidFill>
                  <a:srgbClr val="E02904"/>
                </a:solidFill>
              </a:rPr>
              <a:t>Hvorfor husdyrkontroll?</a:t>
            </a:r>
          </a:p>
        </p:txBody>
      </p:sp>
      <p:pic>
        <p:nvPicPr>
          <p:cNvPr id="15377" name="Picture 2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25" y="188913"/>
            <a:ext cx="2371725" cy="17700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56" name="Oval 24"/>
          <p:cNvSpPr>
            <a:spLocks noChangeArrowheads="1"/>
          </p:cNvSpPr>
          <p:nvPr/>
        </p:nvSpPr>
        <p:spPr bwMode="auto">
          <a:xfrm>
            <a:off x="2771775" y="3429000"/>
            <a:ext cx="2233613" cy="519113"/>
          </a:xfrm>
          <a:prstGeom prst="ellipse">
            <a:avLst/>
          </a:prstGeom>
          <a:noFill/>
          <a:ln w="1714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0000" tIns="108000" rIns="4500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nb-NO">
              <a:solidFill>
                <a:prstClr val="black"/>
              </a:solidFill>
              <a:latin typeface="Arial"/>
            </a:endParaRPr>
          </a:p>
        </p:txBody>
      </p:sp>
      <p:sp>
        <p:nvSpPr>
          <p:cNvPr id="402457" name="Oval 25"/>
          <p:cNvSpPr>
            <a:spLocks noChangeArrowheads="1"/>
          </p:cNvSpPr>
          <p:nvPr/>
        </p:nvSpPr>
        <p:spPr bwMode="auto">
          <a:xfrm rot="1981727">
            <a:off x="179388" y="2822575"/>
            <a:ext cx="2951162" cy="1327150"/>
          </a:xfrm>
          <a:prstGeom prst="ellipse">
            <a:avLst/>
          </a:prstGeom>
          <a:noFill/>
          <a:ln w="1714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0000" tIns="108000" rIns="4500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nb-NO">
              <a:solidFill>
                <a:prstClr val="black"/>
              </a:solidFill>
              <a:latin typeface="Arial"/>
            </a:endParaRPr>
          </a:p>
        </p:txBody>
      </p:sp>
      <p:sp>
        <p:nvSpPr>
          <p:cNvPr id="402458" name="Oval 26"/>
          <p:cNvSpPr>
            <a:spLocks noChangeArrowheads="1"/>
          </p:cNvSpPr>
          <p:nvPr/>
        </p:nvSpPr>
        <p:spPr bwMode="auto">
          <a:xfrm rot="1232570">
            <a:off x="3667125" y="2482850"/>
            <a:ext cx="3136900" cy="1046163"/>
          </a:xfrm>
          <a:prstGeom prst="ellipse">
            <a:avLst/>
          </a:prstGeom>
          <a:noFill/>
          <a:ln w="1714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0000" tIns="108000" rIns="4500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nb-NO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5381" name="Bild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46" y="147868"/>
            <a:ext cx="8826342" cy="65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tel 1"/>
          <p:cNvSpPr txBox="1">
            <a:spLocks/>
          </p:cNvSpPr>
          <p:nvPr/>
        </p:nvSpPr>
        <p:spPr bwMode="auto">
          <a:xfrm>
            <a:off x="-72009" y="44624"/>
            <a:ext cx="9468545" cy="1319212"/>
          </a:xfrm>
          <a:prstGeom prst="rect">
            <a:avLst/>
          </a:prstGeom>
          <a:noFill/>
          <a:ln w="762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0000" tIns="45720" rIns="450000" bIns="10800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MT Bd" pitchFamily="70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MT Bd" pitchFamily="70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MT Bd" pitchFamily="70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MT Bd" pitchFamily="70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MT Bd" pitchFamily="7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MT Bd" pitchFamily="7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MT Bd" pitchFamily="7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MT Bd" pitchFamily="70" charset="0"/>
              </a:defRPr>
            </a:lvl9pPr>
          </a:lstStyle>
          <a:p>
            <a:r>
              <a:rPr lang="nb-NO" sz="4400" kern="0" dirty="0">
                <a:solidFill>
                  <a:srgbClr val="002060"/>
                </a:solidFill>
              </a:rPr>
              <a:t>Mineralforsyning til sau</a:t>
            </a:r>
            <a:endParaRPr lang="nb-NO" sz="2800" kern="0" dirty="0">
              <a:solidFill>
                <a:srgbClr val="002060"/>
              </a:solidFill>
            </a:endParaRPr>
          </a:p>
        </p:txBody>
      </p:sp>
      <p:sp>
        <p:nvSpPr>
          <p:cNvPr id="29" name="Undertittel 2"/>
          <p:cNvSpPr txBox="1">
            <a:spLocks/>
          </p:cNvSpPr>
          <p:nvPr/>
        </p:nvSpPr>
        <p:spPr bwMode="auto">
          <a:xfrm>
            <a:off x="-36512" y="5207840"/>
            <a:ext cx="9289032" cy="167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56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25000"/>
              </a:spcAft>
              <a:buFontTx/>
              <a:buNone/>
              <a:defRPr sz="2200">
                <a:solidFill>
                  <a:srgbClr val="EFE3C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25000"/>
              </a:spcAft>
              <a:buChar char="–"/>
              <a:defRPr sz="22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2500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25000"/>
              </a:spcAft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EFE3C6"/>
                </a:solidFill>
                <a:effectLst/>
                <a:uLnTx/>
                <a:uFillTx/>
                <a:latin typeface="Arial"/>
              </a:rPr>
              <a:t>Oktober  2016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EFE3C6"/>
                </a:solidFill>
                <a:effectLst/>
                <a:uLnTx/>
                <a:uFillTx/>
                <a:latin typeface="Arial"/>
              </a:rPr>
              <a:t>Vibeke Tømmerberg, veterinær i Helsetjenesten for sau, Animalia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lang="nb-NO" sz="1800" kern="0" dirty="0">
                <a:latin typeface="Arial"/>
              </a:rPr>
              <a:t>Bilder</a:t>
            </a: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EFE3C6"/>
                </a:solidFill>
                <a:effectLst/>
                <a:uLnTx/>
                <a:uFillTx/>
                <a:latin typeface="Arial"/>
              </a:rPr>
              <a:t>: Grethe</a:t>
            </a:r>
            <a:r>
              <a:rPr kumimoji="0" lang="nb-NO" sz="1800" b="0" i="0" u="none" strike="noStrike" kern="0" cap="none" spc="0" normalizeH="0" noProof="0" dirty="0">
                <a:ln>
                  <a:noFill/>
                </a:ln>
                <a:solidFill>
                  <a:srgbClr val="EFE3C6"/>
                </a:solidFill>
                <a:effectLst/>
                <a:uLnTx/>
                <a:uFillTx/>
                <a:latin typeface="Arial"/>
              </a:rPr>
              <a:t> Ringdal</a:t>
            </a: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EFE3C6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354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Hjernebarksår - CCN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sz="half" idx="1"/>
          </p:nvPr>
        </p:nvSpPr>
        <p:spPr>
          <a:xfrm>
            <a:off x="457200" y="1782030"/>
            <a:ext cx="4186808" cy="4344133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Mangel på vit. B1 </a:t>
            </a:r>
            <a:r>
              <a:rPr lang="nb-NO" sz="2200" dirty="0"/>
              <a:t>(tiamin)</a:t>
            </a:r>
          </a:p>
          <a:p>
            <a:pPr marL="1069200" lvl="1" indent="-457200">
              <a:buFont typeface="Arial" panose="020B0604020202020204" pitchFamily="34" charset="0"/>
              <a:buChar char="•"/>
            </a:pPr>
            <a:r>
              <a:rPr lang="nb-NO" dirty="0"/>
              <a:t>produseres normalt i vomma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Årsak: ustabil vom/ evt. planter (</a:t>
            </a:r>
            <a:r>
              <a:rPr lang="nb-NO" dirty="0" err="1"/>
              <a:t>tiaminaser</a:t>
            </a:r>
            <a:r>
              <a:rPr lang="nb-NO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Mest hos unge dyr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Høst, vinter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Behandles med tiamin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Forebygging:</a:t>
            </a:r>
          </a:p>
          <a:p>
            <a:pPr marL="1069200" lvl="1" indent="-457200">
              <a:buFont typeface="Arial" panose="020B0604020202020204" pitchFamily="34" charset="0"/>
              <a:buChar char="•"/>
            </a:pPr>
            <a:r>
              <a:rPr lang="nb-NO" dirty="0"/>
              <a:t>fôring/stabil vom</a:t>
            </a:r>
          </a:p>
          <a:p>
            <a:pPr marL="1069200" lvl="1" indent="-457200">
              <a:buFont typeface="Arial" panose="020B0604020202020204" pitchFamily="34" charset="0"/>
              <a:buChar char="•"/>
            </a:pPr>
            <a:r>
              <a:rPr lang="nb-NO" dirty="0"/>
              <a:t>Unngå visse  planter  (einstape m.m.)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10</a:t>
            </a:fld>
            <a:endParaRPr lang="nb-NO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700" y="1782763"/>
            <a:ext cx="2895600" cy="4343400"/>
          </a:xfrm>
        </p:spPr>
      </p:pic>
    </p:spTree>
    <p:extLst>
      <p:ext uri="{BB962C8B-B14F-4D97-AF65-F5344CB8AC3E}">
        <p14:creationId xmlns:p14="http://schemas.microsoft.com/office/powerpoint/2010/main" val="4096177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Aktuelle mangeltilstander</a:t>
            </a:r>
          </a:p>
        </p:txBody>
      </p:sp>
    </p:spTree>
    <p:extLst>
      <p:ext uri="{BB962C8B-B14F-4D97-AF65-F5344CB8AC3E}">
        <p14:creationId xmlns:p14="http://schemas.microsoft.com/office/powerpoint/2010/main" val="2798359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tel 1"/>
          <p:cNvSpPr>
            <a:spLocks noGrp="1"/>
          </p:cNvSpPr>
          <p:nvPr>
            <p:ph type="title"/>
          </p:nvPr>
        </p:nvSpPr>
        <p:spPr>
          <a:xfrm>
            <a:off x="381000" y="340825"/>
            <a:ext cx="8511480" cy="118124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nb-NO" altLang="nb-NO" dirty="0"/>
            </a:br>
            <a:r>
              <a:rPr lang="nb-NO" altLang="nb-NO" sz="4400" dirty="0"/>
              <a:t>Selen og vitamin E</a:t>
            </a:r>
            <a:br>
              <a:rPr lang="nb-NO" altLang="nb-NO" sz="4400" dirty="0"/>
            </a:br>
            <a:endParaRPr lang="nb-NO" altLang="nb-NO" sz="4400" dirty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669531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5" name="TekstSylinder 1"/>
          <p:cNvSpPr txBox="1">
            <a:spLocks noChangeArrowheads="1"/>
          </p:cNvSpPr>
          <p:nvPr/>
        </p:nvSpPr>
        <p:spPr bwMode="auto">
          <a:xfrm>
            <a:off x="381000" y="6237312"/>
            <a:ext cx="2160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25000"/>
              </a:spcAft>
              <a:buChar char="•"/>
              <a:defRPr sz="2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25000"/>
              </a:spcAft>
              <a:buChar char="–"/>
              <a:defRPr sz="22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5000"/>
              </a:spcAft>
              <a:buChar char="•"/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5000"/>
              </a:spcAft>
              <a:buChar char="–"/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l" eaLnBrk="0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1800" dirty="0">
                <a:solidFill>
                  <a:srgbClr val="231D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Asle Bjørgås</a:t>
            </a:r>
          </a:p>
        </p:txBody>
      </p:sp>
    </p:spTree>
    <p:extLst>
      <p:ext uri="{BB962C8B-B14F-4D97-AF65-F5344CB8AC3E}">
        <p14:creationId xmlns:p14="http://schemas.microsoft.com/office/powerpoint/2010/main" val="1078952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4848" y="274638"/>
            <a:ext cx="8229600" cy="1143000"/>
          </a:xfrm>
        </p:spPr>
        <p:txBody>
          <a:bodyPr/>
          <a:lstStyle/>
          <a:p>
            <a:r>
              <a:rPr lang="nb-NO" dirty="0"/>
              <a:t>Forekomst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1794180"/>
            <a:ext cx="7560840" cy="4905076"/>
          </a:xfrm>
        </p:spPr>
        <p:txBody>
          <a:bodyPr>
            <a:normAutofit fontScale="85000" lnSpcReduction="20000"/>
          </a:bodyPr>
          <a:lstStyle/>
          <a:p>
            <a:r>
              <a:rPr lang="nb-NO" dirty="0"/>
              <a:t>Selen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100" dirty="0"/>
              <a:t>Lavt innhold av Se i dyrka gras og ville beiteplanter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100" dirty="0"/>
              <a:t>Risiko for mangel i hele landet, men størst risiko i innlandsstrøk</a:t>
            </a:r>
          </a:p>
          <a:p>
            <a:r>
              <a:rPr lang="nb-NO" dirty="0"/>
              <a:t>Vitamin 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100" dirty="0"/>
              <a:t>Høyt innhold i ferskt beitegras – mangel på sommerbeite er ikke vanlig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100" dirty="0"/>
              <a:t>Stor variasjon i grovfôret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900" dirty="0"/>
              <a:t>Vit E ødelegges lett under fortørking og lagring (dårlig konservert)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900" dirty="0"/>
              <a:t>Lavere innhold når graset er seint høsta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900" dirty="0"/>
              <a:t>Godt bevart i godt surfôr fra tårnsilo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900" dirty="0"/>
              <a:t>Rundballer – mer variabelt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900" dirty="0"/>
              <a:t>Høy – lite vitamin E (</a:t>
            </a:r>
            <a:r>
              <a:rPr lang="nb-NO" sz="1900" dirty="0" err="1"/>
              <a:t>pga</a:t>
            </a:r>
            <a:r>
              <a:rPr lang="nb-NO" sz="1900" dirty="0"/>
              <a:t> tørkinga)</a:t>
            </a:r>
          </a:p>
          <a:p>
            <a:endParaRPr lang="nb-NO" kern="0" dirty="0">
              <a:solidFill>
                <a:prstClr val="black"/>
              </a:solidFill>
            </a:endParaRPr>
          </a:p>
          <a:p>
            <a:r>
              <a:rPr lang="nb-NO" kern="0" dirty="0" err="1">
                <a:solidFill>
                  <a:prstClr val="black"/>
                </a:solidFill>
              </a:rPr>
              <a:t>Avlsmessig</a:t>
            </a:r>
            <a:r>
              <a:rPr lang="nb-NO" kern="0" dirty="0">
                <a:solidFill>
                  <a:prstClr val="black"/>
                </a:solidFill>
              </a:rPr>
              <a:t> framgang og økt tilvekst? </a:t>
            </a:r>
          </a:p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D9E6-82AD-4125-85D7-B7A3FE59E939}" type="slidenum">
              <a:rPr lang="nb-NO" smtClean="0"/>
              <a:pPr/>
              <a:t>13</a:t>
            </a:fld>
            <a:endParaRPr lang="nb-NO">
              <a:latin typeface="Verdana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4" t="15510" r="30187" b="13133"/>
          <a:stretch/>
        </p:blipFill>
        <p:spPr bwMode="auto">
          <a:xfrm>
            <a:off x="6493142" y="0"/>
            <a:ext cx="2650858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6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1143000"/>
          </a:xfrm>
        </p:spPr>
        <p:txBody>
          <a:bodyPr>
            <a:normAutofit/>
          </a:bodyPr>
          <a:lstStyle/>
          <a:p>
            <a:r>
              <a:rPr lang="nb-NO" dirty="0"/>
              <a:t>Symptomer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14</a:t>
            </a:fld>
            <a:endParaRPr lang="nb-NO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" y="1206044"/>
            <a:ext cx="21812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2339752" y="1124744"/>
            <a:ext cx="5147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nb-NO" altLang="nb-NO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Selen og vitamin E virker sammen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altLang="nb-NO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Antioksidanter, beskytter cellene mot skader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altLang="nb-NO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Mangel </a:t>
            </a:r>
            <a:r>
              <a:rPr lang="nb-NO" altLang="nb-NO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-&gt;</a:t>
            </a:r>
            <a:r>
              <a:rPr lang="nb-NO" altLang="nb-NO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muskelskader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66845" y="3645024"/>
            <a:ext cx="342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kern="0" dirty="0">
                <a:solidFill>
                  <a:prstClr val="black"/>
                </a:solidFill>
                <a:latin typeface="Arial"/>
              </a:rPr>
              <a:t>Brunst/ tomsøyer</a:t>
            </a:r>
          </a:p>
          <a:p>
            <a:pPr>
              <a:defRPr/>
            </a:pPr>
            <a:r>
              <a:rPr lang="nb-NO" kern="0" dirty="0">
                <a:solidFill>
                  <a:prstClr val="black"/>
                </a:solidFill>
                <a:latin typeface="Arial"/>
              </a:rPr>
              <a:t>Immunforsvar? 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3142387" y="3645024"/>
            <a:ext cx="3373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kern="0" dirty="0">
                <a:solidFill>
                  <a:prstClr val="black"/>
                </a:solidFill>
                <a:latin typeface="Arial"/>
              </a:rPr>
              <a:t>Dødfødte lam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kern="0" dirty="0">
                <a:solidFill>
                  <a:prstClr val="black"/>
                </a:solidFill>
                <a:latin typeface="Arial"/>
              </a:rPr>
              <a:t>Svakfødte lam (død kort tid etter fødsel)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kern="0" dirty="0">
                <a:solidFill>
                  <a:prstClr val="black"/>
                </a:solidFill>
                <a:latin typeface="Arial"/>
              </a:rPr>
              <a:t>- ofte hjertesvikt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nb-NO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3131840" y="3275692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b-NO" b="1" dirty="0">
                <a:solidFill>
                  <a:srgbClr val="616163">
                    <a:lumMod val="50000"/>
                  </a:srgbClr>
                </a:solidFill>
                <a:latin typeface="Arial"/>
              </a:rPr>
              <a:t>NYFØDTE LAM: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6660232" y="3573016"/>
            <a:ext cx="2483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kern="0" dirty="0">
                <a:solidFill>
                  <a:prstClr val="black"/>
                </a:solidFill>
                <a:latin typeface="Arial"/>
              </a:rPr>
              <a:t>«Stivsjuke» 3-6 uker</a:t>
            </a:r>
          </a:p>
          <a:p>
            <a:pPr>
              <a:defRPr/>
            </a:pPr>
            <a:r>
              <a:rPr lang="nb-NO" kern="0" dirty="0">
                <a:solidFill>
                  <a:prstClr val="black"/>
                </a:solidFill>
                <a:latin typeface="Arial"/>
              </a:rPr>
              <a:t>Tilvekst (?) – kjent fra utlandet, lite undersøkt i Norge</a:t>
            </a:r>
          </a:p>
        </p:txBody>
      </p:sp>
      <p:sp>
        <p:nvSpPr>
          <p:cNvPr id="21" name="TekstSylinder 20"/>
          <p:cNvSpPr txBox="1"/>
          <p:nvPr/>
        </p:nvSpPr>
        <p:spPr>
          <a:xfrm>
            <a:off x="35496" y="3284984"/>
            <a:ext cx="162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b-NO" b="1" dirty="0">
                <a:solidFill>
                  <a:srgbClr val="616163">
                    <a:lumMod val="50000"/>
                  </a:srgbClr>
                </a:solidFill>
                <a:latin typeface="Arial"/>
              </a:rPr>
              <a:t>SØYA - INNE</a:t>
            </a:r>
            <a:r>
              <a:rPr lang="nb-NO" dirty="0">
                <a:solidFill>
                  <a:srgbClr val="737375"/>
                </a:solidFill>
                <a:latin typeface="Arial"/>
              </a:rPr>
              <a:t>:</a:t>
            </a:r>
          </a:p>
        </p:txBody>
      </p:sp>
      <p:sp>
        <p:nvSpPr>
          <p:cNvPr id="24" name="TekstSylinder 23"/>
          <p:cNvSpPr txBox="1"/>
          <p:nvPr/>
        </p:nvSpPr>
        <p:spPr>
          <a:xfrm>
            <a:off x="6663464" y="3275692"/>
            <a:ext cx="200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b-NO" b="1" dirty="0">
                <a:solidFill>
                  <a:srgbClr val="616163">
                    <a:lumMod val="50000"/>
                  </a:srgbClr>
                </a:solidFill>
                <a:latin typeface="Arial"/>
              </a:rPr>
              <a:t>LAM PÅ BEITET:</a:t>
            </a:r>
          </a:p>
        </p:txBody>
      </p:sp>
      <p:pic>
        <p:nvPicPr>
          <p:cNvPr id="25" name="Picture 5" descr="http://1.bp.blogspot.com/-2BVaaJlNuLY/UoTX1Xkhj0I/AAAAAAAAC1k/C_dSBTmE5gg/s1600/IMG_45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786" y="4974331"/>
            <a:ext cx="2547350" cy="191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5"/>
          <a:stretch/>
        </p:blipFill>
        <p:spPr bwMode="auto">
          <a:xfrm>
            <a:off x="6730319" y="4974331"/>
            <a:ext cx="2450193" cy="191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8" t="25663" r="54966" b="46118"/>
          <a:stretch/>
        </p:blipFill>
        <p:spPr bwMode="auto">
          <a:xfrm>
            <a:off x="-36512" y="4858670"/>
            <a:ext cx="1854327" cy="20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9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  <p:bldP spid="21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tel 1"/>
          <p:cNvSpPr>
            <a:spLocks noGrp="1"/>
          </p:cNvSpPr>
          <p:nvPr>
            <p:ph type="title"/>
          </p:nvPr>
        </p:nvSpPr>
        <p:spPr>
          <a:xfrm>
            <a:off x="381000" y="340825"/>
            <a:ext cx="8382000" cy="1071563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nb-NO" altLang="nb-NO" dirty="0"/>
            </a:br>
            <a:r>
              <a:rPr lang="nb-NO" altLang="nb-NO" dirty="0"/>
              <a:t>Muskeldegenerasjon - «stivsjuke» </a:t>
            </a:r>
            <a:br>
              <a:rPr lang="nb-NO" altLang="nb-NO" dirty="0"/>
            </a:br>
            <a:endParaRPr lang="nb-NO" altLang="nb-NO" dirty="0"/>
          </a:p>
        </p:txBody>
      </p:sp>
      <p:sp>
        <p:nvSpPr>
          <p:cNvPr id="61443" name="Plassholder for innhold 2"/>
          <p:cNvSpPr>
            <a:spLocks noGrp="1"/>
          </p:cNvSpPr>
          <p:nvPr>
            <p:ph idx="1"/>
          </p:nvPr>
        </p:nvSpPr>
        <p:spPr>
          <a:xfrm>
            <a:off x="4628827" y="1844824"/>
            <a:ext cx="4422205" cy="3343325"/>
          </a:xfrm>
        </p:spPr>
        <p:txBody>
          <a:bodyPr>
            <a:normAutofit lnSpcReduction="10000"/>
          </a:bodyPr>
          <a:lstStyle/>
          <a:p>
            <a:pPr lvl="1"/>
            <a:r>
              <a:rPr lang="nb-NO" altLang="nb-NO" sz="2000" dirty="0">
                <a:cs typeface="Arial" charset="0"/>
              </a:rPr>
              <a:t>Rasktvoksende lam</a:t>
            </a:r>
          </a:p>
          <a:p>
            <a:pPr lvl="2"/>
            <a:r>
              <a:rPr lang="nb-NO" altLang="nb-NO" sz="1800" dirty="0">
                <a:cs typeface="Arial" charset="0"/>
              </a:rPr>
              <a:t>ofte 3-6 uker</a:t>
            </a:r>
          </a:p>
          <a:p>
            <a:pPr lvl="1"/>
            <a:r>
              <a:rPr lang="nb-NO" altLang="nb-NO" sz="2000" dirty="0">
                <a:cs typeface="Arial" charset="0"/>
              </a:rPr>
              <a:t>Økt aktivitet ofte utløsende </a:t>
            </a:r>
          </a:p>
          <a:p>
            <a:pPr lvl="2"/>
            <a:r>
              <a:rPr lang="nb-NO" altLang="nb-NO" sz="1800" dirty="0">
                <a:cs typeface="Arial" charset="0"/>
              </a:rPr>
              <a:t>typisk: etter beiteslipp eller beiteskifter </a:t>
            </a:r>
          </a:p>
          <a:p>
            <a:pPr lvl="1"/>
            <a:r>
              <a:rPr lang="nb-NO" altLang="nb-NO" dirty="0">
                <a:cs typeface="Arial" charset="0"/>
              </a:rPr>
              <a:t>S</a:t>
            </a:r>
            <a:r>
              <a:rPr lang="nb-NO" altLang="nb-NO" sz="2000" dirty="0">
                <a:cs typeface="Arial" charset="0"/>
              </a:rPr>
              <a:t>tiv gange, problemer med å reise seg </a:t>
            </a:r>
          </a:p>
          <a:p>
            <a:pPr lvl="1"/>
            <a:r>
              <a:rPr lang="nb-NO" altLang="nb-NO" sz="2000" dirty="0">
                <a:cs typeface="Arial" charset="0"/>
              </a:rPr>
              <a:t>Evt. hjertesvikt, død</a:t>
            </a:r>
          </a:p>
          <a:p>
            <a:pPr lvl="1"/>
            <a:r>
              <a:rPr lang="nb-NO" altLang="nb-NO" dirty="0">
                <a:solidFill>
                  <a:srgbClr val="00B050"/>
                </a:solidFill>
                <a:cs typeface="Arial" charset="0"/>
              </a:rPr>
              <a:t>Behandling sjuke lam: vit E/Se-sprøyte</a:t>
            </a:r>
            <a:endParaRPr lang="nb-NO" altLang="nb-NO" sz="2000" dirty="0">
              <a:solidFill>
                <a:srgbClr val="00B050"/>
              </a:solidFill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2" y="1916832"/>
            <a:ext cx="44577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5" name="TekstSylinder 1"/>
          <p:cNvSpPr txBox="1">
            <a:spLocks noChangeArrowheads="1"/>
          </p:cNvSpPr>
          <p:nvPr/>
        </p:nvSpPr>
        <p:spPr bwMode="auto">
          <a:xfrm>
            <a:off x="395536" y="4869160"/>
            <a:ext cx="2160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25000"/>
              </a:spcAft>
              <a:buChar char="•"/>
              <a:defRPr sz="2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25000"/>
              </a:spcAft>
              <a:buChar char="–"/>
              <a:defRPr sz="22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5000"/>
              </a:spcAft>
              <a:buChar char="•"/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5000"/>
              </a:spcAft>
              <a:buChar char="–"/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5000"/>
              </a:spcAft>
              <a:buChar char="»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l" eaLnBrk="0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1800" dirty="0">
                <a:solidFill>
                  <a:srgbClr val="231D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Asle Bjørgås</a:t>
            </a:r>
          </a:p>
        </p:txBody>
      </p:sp>
    </p:spTree>
    <p:extLst>
      <p:ext uri="{BB962C8B-B14F-4D97-AF65-F5344CB8AC3E}">
        <p14:creationId xmlns:p14="http://schemas.microsoft.com/office/powerpoint/2010/main" val="271662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tel 1"/>
          <p:cNvSpPr>
            <a:spLocks noGrp="1"/>
          </p:cNvSpPr>
          <p:nvPr>
            <p:ph type="title"/>
          </p:nvPr>
        </p:nvSpPr>
        <p:spPr>
          <a:xfrm>
            <a:off x="381000" y="260350"/>
            <a:ext cx="8382000" cy="1311275"/>
          </a:xfrm>
        </p:spPr>
        <p:txBody>
          <a:bodyPr>
            <a:normAutofit/>
          </a:bodyPr>
          <a:lstStyle/>
          <a:p>
            <a:r>
              <a:rPr lang="nb-NO" altLang="nb-NO" dirty="0"/>
              <a:t>Forebygging - vitamin E</a:t>
            </a:r>
            <a:r>
              <a:rPr lang="nb-NO" altLang="nb-NO" sz="2700" dirty="0"/>
              <a:t>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2057350"/>
            <a:ext cx="8439150" cy="4972050"/>
          </a:xfr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>
              <a:spcAft>
                <a:spcPct val="0"/>
              </a:spcAft>
              <a:defRPr/>
            </a:pPr>
            <a:r>
              <a:rPr lang="nb-NO" altLang="nb-NO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anbefales å gi ekstra vitamin E-tilskudd de siste 7 ukene av drektigheten </a:t>
            </a:r>
          </a:p>
          <a:p>
            <a:pPr marL="457200" indent="-4572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altLang="nb-NO" sz="2000" dirty="0">
                <a:solidFill>
                  <a:srgbClr val="141313"/>
                </a:solidFill>
              </a:rPr>
              <a:t>Norsk forsøk (2012)*: Færre dødfødte lam hos søyer med </a:t>
            </a:r>
            <a:r>
              <a:rPr lang="nb-NO" altLang="nb-NO" sz="2000" b="1" dirty="0">
                <a:solidFill>
                  <a:srgbClr val="141313"/>
                </a:solidFill>
              </a:rPr>
              <a:t>3 el. flere lam</a:t>
            </a:r>
          </a:p>
          <a:p>
            <a:pPr>
              <a:spcAft>
                <a:spcPct val="0"/>
              </a:spcAft>
              <a:defRPr/>
            </a:pPr>
            <a:r>
              <a:rPr lang="nb-NO" altLang="nb-NO" sz="2400" dirty="0">
                <a:solidFill>
                  <a:srgbClr val="141313"/>
                </a:solidFill>
              </a:rPr>
              <a:t>Råmelka er en viktig vitamin E-kilde for lamma (</a:t>
            </a:r>
            <a:r>
              <a:rPr lang="nb-NO" altLang="nb-NO" sz="2300" dirty="0">
                <a:solidFill>
                  <a:srgbClr val="141313"/>
                </a:solidFill>
              </a:rPr>
              <a:t>«Startpakke»), lite overføring over fosterhinnene</a:t>
            </a:r>
          </a:p>
          <a:p>
            <a:pPr marL="457200" indent="-4572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altLang="nb-NO" sz="2000" dirty="0">
                <a:solidFill>
                  <a:srgbClr val="141313"/>
                </a:solidFill>
              </a:rPr>
              <a:t>Viktig at søyene får tilstrekkelig vitamin E i drektigheten </a:t>
            </a:r>
          </a:p>
          <a:p>
            <a:pPr marL="457200" indent="-4572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altLang="nb-NO" sz="2000" dirty="0">
                <a:solidFill>
                  <a:srgbClr val="141313"/>
                </a:solidFill>
              </a:rPr>
              <a:t>Nok råmelk</a:t>
            </a:r>
          </a:p>
          <a:p>
            <a:r>
              <a:rPr lang="nb-NO" altLang="nb-NO" sz="2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Noen gir vit-E tilskudd rundt paring (påsett)</a:t>
            </a:r>
          </a:p>
          <a:p>
            <a:r>
              <a:rPr lang="nb-NO" altLang="nb-NO" sz="2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nb-NO" altLang="nb-NO" sz="16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del av prosjektet </a:t>
            </a:r>
            <a:r>
              <a:rPr lang="nb-NO" altLang="nb-NO" sz="1600" i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Fôring av høgproduktiv norsk kvit sau. </a:t>
            </a:r>
          </a:p>
          <a:p>
            <a:r>
              <a:rPr lang="nb-NO" altLang="nb-NO" sz="16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Gjennomført av NMBU i samarbeid med Animalia, </a:t>
            </a:r>
            <a:r>
              <a:rPr lang="nb-NO" altLang="nb-NO" sz="1600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Nortura</a:t>
            </a:r>
            <a:r>
              <a:rPr lang="nb-NO" altLang="nb-NO" sz="16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lokale veterinærer og 19 </a:t>
            </a:r>
            <a:r>
              <a:rPr lang="nb-NO" altLang="nb-NO" sz="1600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sauebønder</a:t>
            </a:r>
            <a:r>
              <a:rPr lang="nb-NO" altLang="nb-NO" sz="16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 ulike deler av landet. </a:t>
            </a:r>
          </a:p>
          <a:p>
            <a:pPr marL="0" indent="0">
              <a:buFontTx/>
              <a:buNone/>
              <a:defRPr/>
            </a:pPr>
            <a:endParaRPr lang="nb-NO" sz="16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482" y="0"/>
            <a:ext cx="2500518" cy="207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9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6409"/>
            <a:ext cx="5832648" cy="437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TekstSylinder 4"/>
          <p:cNvSpPr txBox="1">
            <a:spLocks noChangeArrowheads="1"/>
          </p:cNvSpPr>
          <p:nvPr/>
        </p:nvSpPr>
        <p:spPr bwMode="auto">
          <a:xfrm>
            <a:off x="395536" y="6165304"/>
            <a:ext cx="3289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b-NO" altLang="nb-NO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Åshild Øritsland Våge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95536" y="4858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344C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nb-NO" dirty="0"/>
              <a:t>Kobolt (vitamin B12)</a:t>
            </a:r>
          </a:p>
        </p:txBody>
      </p:sp>
    </p:spTree>
    <p:extLst>
      <p:ext uri="{BB962C8B-B14F-4D97-AF65-F5344CB8AC3E}">
        <p14:creationId xmlns:p14="http://schemas.microsoft.com/office/powerpoint/2010/main" val="3165809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00" y="393031"/>
            <a:ext cx="7772400" cy="947737"/>
          </a:xfrm>
        </p:spPr>
        <p:txBody>
          <a:bodyPr>
            <a:normAutofit/>
          </a:bodyPr>
          <a:lstStyle/>
          <a:p>
            <a:r>
              <a:rPr lang="en-US" altLang="nb-NO" sz="3600" dirty="0" err="1"/>
              <a:t>Kobolt</a:t>
            </a:r>
            <a:r>
              <a:rPr lang="en-US" altLang="nb-NO" sz="3600" dirty="0"/>
              <a:t> (vitamin B12)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34648" y="3501009"/>
            <a:ext cx="5760640" cy="3384375"/>
          </a:xfrm>
        </p:spPr>
        <p:txBody>
          <a:bodyPr>
            <a:normAutofit/>
          </a:bodyPr>
          <a:lstStyle/>
          <a:p>
            <a:pPr marL="324000" lvl="1" indent="0">
              <a:buNone/>
              <a:defRPr/>
            </a:pPr>
            <a:r>
              <a:rPr lang="en-US" altLang="nb-NO" sz="2800" dirty="0" err="1"/>
              <a:t>Kobolt</a:t>
            </a:r>
            <a:r>
              <a:rPr lang="en-US" altLang="nb-NO" sz="2800" dirty="0"/>
              <a:t>: </a:t>
            </a:r>
            <a:r>
              <a:rPr lang="en-US" altLang="nb-NO" sz="2800" dirty="0" err="1"/>
              <a:t>byggestein</a:t>
            </a:r>
            <a:r>
              <a:rPr lang="en-US" altLang="nb-NO" sz="2800" dirty="0"/>
              <a:t> i vitamin B12 </a:t>
            </a:r>
          </a:p>
          <a:p>
            <a:pPr lvl="1">
              <a:defRPr/>
            </a:pPr>
            <a:r>
              <a:rPr lang="en-US" altLang="nb-NO" sz="2400" dirty="0" err="1"/>
              <a:t>Voksne</a:t>
            </a:r>
            <a:r>
              <a:rPr lang="en-US" altLang="nb-NO" sz="2400" dirty="0"/>
              <a:t>: B12 </a:t>
            </a:r>
            <a:r>
              <a:rPr lang="en-US" altLang="nb-NO" sz="2400" dirty="0" err="1"/>
              <a:t>produseres</a:t>
            </a:r>
            <a:r>
              <a:rPr lang="en-US" altLang="nb-NO" sz="2400" dirty="0"/>
              <a:t> </a:t>
            </a:r>
            <a:r>
              <a:rPr lang="en-US" altLang="nb-NO" sz="2400" dirty="0" err="1"/>
              <a:t>i</a:t>
            </a:r>
            <a:r>
              <a:rPr lang="en-US" altLang="nb-NO" sz="2400" dirty="0"/>
              <a:t> </a:t>
            </a:r>
            <a:r>
              <a:rPr lang="en-US" altLang="nb-NO" sz="2400" dirty="0" err="1"/>
              <a:t>vomma</a:t>
            </a:r>
            <a:r>
              <a:rPr lang="en-US" altLang="nb-NO" sz="2400" dirty="0"/>
              <a:t> </a:t>
            </a:r>
          </a:p>
          <a:p>
            <a:pPr lvl="1">
              <a:defRPr/>
            </a:pPr>
            <a:r>
              <a:rPr lang="en-US" altLang="nb-NO" sz="2400" dirty="0"/>
              <a:t>Lam: </a:t>
            </a:r>
            <a:r>
              <a:rPr lang="en-US" altLang="nb-NO" sz="2400" dirty="0" err="1"/>
              <a:t>trenger</a:t>
            </a:r>
            <a:r>
              <a:rPr lang="en-US" altLang="nb-NO" sz="2400" dirty="0"/>
              <a:t> </a:t>
            </a:r>
            <a:r>
              <a:rPr lang="en-US" altLang="nb-NO" sz="2400" dirty="0" err="1"/>
              <a:t>ferdig</a:t>
            </a:r>
            <a:r>
              <a:rPr lang="en-US" altLang="nb-NO" sz="2400" dirty="0"/>
              <a:t> B12</a:t>
            </a:r>
          </a:p>
          <a:p>
            <a:pPr lvl="2">
              <a:defRPr/>
            </a:pPr>
            <a:r>
              <a:rPr lang="en-US" altLang="nb-NO" sz="2000" dirty="0" err="1"/>
              <a:t>Til</a:t>
            </a:r>
            <a:r>
              <a:rPr lang="en-US" altLang="nb-NO" sz="2000" dirty="0"/>
              <a:t> </a:t>
            </a:r>
            <a:r>
              <a:rPr lang="en-US" altLang="nb-NO" sz="2000" dirty="0" err="1"/>
              <a:t>egenproduksjon</a:t>
            </a:r>
            <a:r>
              <a:rPr lang="en-US" altLang="nb-NO" sz="2000" dirty="0"/>
              <a:t> starter (2-3 </a:t>
            </a:r>
            <a:r>
              <a:rPr lang="en-US" altLang="nb-NO" sz="2000" dirty="0" err="1"/>
              <a:t>mnd</a:t>
            </a:r>
            <a:r>
              <a:rPr lang="en-US" altLang="nb-NO" sz="2000" dirty="0"/>
              <a:t>)</a:t>
            </a:r>
          </a:p>
          <a:p>
            <a:pPr marL="599400" lvl="2" indent="0">
              <a:buNone/>
              <a:defRPr/>
            </a:pPr>
            <a:r>
              <a:rPr lang="en-US" altLang="nb-NO" sz="2000" b="1" dirty="0"/>
              <a:t>-&gt; </a:t>
            </a:r>
            <a:r>
              <a:rPr lang="en-US" altLang="nb-NO" sz="2000" b="1" dirty="0" err="1"/>
              <a:t>Råmelk</a:t>
            </a:r>
            <a:r>
              <a:rPr lang="en-US" altLang="nb-NO" sz="2000" b="1" dirty="0"/>
              <a:t> </a:t>
            </a:r>
            <a:r>
              <a:rPr lang="en-US" altLang="nb-NO" sz="2000" b="1" dirty="0" err="1"/>
              <a:t>viktig</a:t>
            </a:r>
            <a:r>
              <a:rPr lang="en-US" altLang="nb-NO" sz="2000" b="1" dirty="0"/>
              <a:t>!</a:t>
            </a:r>
          </a:p>
          <a:p>
            <a:pPr marL="779400" lvl="3" indent="0">
              <a:buNone/>
              <a:defRPr/>
            </a:pPr>
            <a:r>
              <a:rPr lang="en-US" altLang="nb-NO" sz="1800" dirty="0"/>
              <a:t>	</a:t>
            </a:r>
          </a:p>
          <a:p>
            <a:pPr>
              <a:defRPr/>
            </a:pPr>
            <a:endParaRPr lang="en-US" altLang="nb-NO" sz="1600" dirty="0"/>
          </a:p>
          <a:p>
            <a:pPr marL="0" indent="0">
              <a:buFontTx/>
              <a:buNone/>
              <a:defRPr/>
            </a:pPr>
            <a:endParaRPr lang="en-US" altLang="nb-NO" sz="2000" dirty="0"/>
          </a:p>
        </p:txBody>
      </p:sp>
      <p:pic>
        <p:nvPicPr>
          <p:cNvPr id="6" name="Picture 5" descr="20070406_31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71" y="-27384"/>
            <a:ext cx="4495429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726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/>
          <a:lstStyle/>
          <a:p>
            <a:r>
              <a:rPr lang="nb-NO" dirty="0"/>
              <a:t>Forekomst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0" y="1782030"/>
            <a:ext cx="4392488" cy="4527290"/>
          </a:xfrm>
        </p:spPr>
        <p:txBody>
          <a:bodyPr>
            <a:normAutofit/>
          </a:bodyPr>
          <a:lstStyle/>
          <a:p>
            <a:r>
              <a:rPr lang="nb-NO" sz="2400" dirty="0"/>
              <a:t>Situasjoner der mangel kan oppstå: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Lam som beiter på kalka og gjødsla innmarksbeiter langs kysten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Spesielt Vestlandet, enkelte steder i Nordland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Evt. også Østlandet (innmarksbeite)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Kalking på marginale områder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141313"/>
                </a:solidFill>
                <a:sym typeface="Wingdings" panose="05000000000000000000" pitchFamily="2" charset="2"/>
              </a:rPr>
              <a:t>Sekundært til sjukdom og parasitter</a:t>
            </a:r>
            <a:endParaRPr lang="nb-NO" sz="2200" dirty="0">
              <a:solidFill>
                <a:srgbClr val="141313"/>
              </a:solidFill>
            </a:endParaRP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5675" y="1769998"/>
            <a:ext cx="4506325" cy="4344133"/>
          </a:xfrm>
        </p:spPr>
        <p:txBody>
          <a:bodyPr>
            <a:normAutofit/>
          </a:bodyPr>
          <a:lstStyle/>
          <a:p>
            <a:pPr marL="324000" lvl="1" indent="0">
              <a:buNone/>
              <a:defRPr/>
            </a:pPr>
            <a:r>
              <a:rPr lang="en-US" altLang="nb-NO" dirty="0" err="1"/>
              <a:t>Kobolt</a:t>
            </a:r>
            <a:r>
              <a:rPr lang="en-US" altLang="nb-NO" dirty="0"/>
              <a:t> </a:t>
            </a:r>
            <a:r>
              <a:rPr lang="en-US" altLang="nb-NO" dirty="0" err="1"/>
              <a:t>er</a:t>
            </a:r>
            <a:r>
              <a:rPr lang="en-US" altLang="nb-NO" dirty="0"/>
              <a:t> en </a:t>
            </a:r>
            <a:r>
              <a:rPr lang="en-US" altLang="nb-NO" dirty="0" err="1"/>
              <a:t>byggestein</a:t>
            </a:r>
            <a:r>
              <a:rPr lang="en-US" altLang="nb-NO" dirty="0"/>
              <a:t> </a:t>
            </a:r>
            <a:r>
              <a:rPr lang="en-US" altLang="nb-NO" dirty="0" err="1"/>
              <a:t>i</a:t>
            </a:r>
            <a:r>
              <a:rPr lang="en-US" altLang="nb-NO" dirty="0"/>
              <a:t> vitamin B12 </a:t>
            </a:r>
          </a:p>
          <a:p>
            <a:pPr lvl="1">
              <a:defRPr/>
            </a:pPr>
            <a:r>
              <a:rPr lang="en-US" altLang="nb-NO" sz="2000" dirty="0" err="1"/>
              <a:t>Voksne</a:t>
            </a:r>
            <a:r>
              <a:rPr lang="en-US" altLang="nb-NO" sz="2000" dirty="0"/>
              <a:t>: B12 </a:t>
            </a:r>
            <a:r>
              <a:rPr lang="en-US" altLang="nb-NO" sz="2000" dirty="0" err="1"/>
              <a:t>produseres</a:t>
            </a:r>
            <a:r>
              <a:rPr lang="en-US" altLang="nb-NO" sz="2000" dirty="0"/>
              <a:t> </a:t>
            </a:r>
            <a:r>
              <a:rPr lang="en-US" altLang="nb-NO" sz="2000" dirty="0" err="1"/>
              <a:t>i</a:t>
            </a:r>
            <a:r>
              <a:rPr lang="en-US" altLang="nb-NO" sz="2000" dirty="0"/>
              <a:t> </a:t>
            </a:r>
            <a:r>
              <a:rPr lang="en-US" altLang="nb-NO" sz="2000" dirty="0" err="1"/>
              <a:t>vomma</a:t>
            </a:r>
            <a:r>
              <a:rPr lang="en-US" altLang="nb-NO" sz="2000" dirty="0"/>
              <a:t> </a:t>
            </a:r>
          </a:p>
          <a:p>
            <a:pPr lvl="1">
              <a:defRPr/>
            </a:pPr>
            <a:r>
              <a:rPr lang="en-US" altLang="nb-NO" sz="2000" dirty="0"/>
              <a:t>Lam: </a:t>
            </a:r>
            <a:r>
              <a:rPr lang="en-US" altLang="nb-NO" sz="2000" dirty="0" err="1"/>
              <a:t>trenger</a:t>
            </a:r>
            <a:r>
              <a:rPr lang="en-US" altLang="nb-NO" sz="2000" dirty="0"/>
              <a:t> </a:t>
            </a:r>
            <a:r>
              <a:rPr lang="en-US" altLang="nb-NO" sz="2000" dirty="0" err="1"/>
              <a:t>ferdig</a:t>
            </a:r>
            <a:r>
              <a:rPr lang="en-US" altLang="nb-NO" sz="2000" dirty="0"/>
              <a:t> B12 </a:t>
            </a:r>
            <a:r>
              <a:rPr lang="en-US" altLang="nb-NO" sz="2000" dirty="0" err="1"/>
              <a:t>til</a:t>
            </a:r>
            <a:r>
              <a:rPr lang="en-US" altLang="nb-NO" sz="2000" dirty="0"/>
              <a:t> </a:t>
            </a:r>
            <a:r>
              <a:rPr lang="en-US" altLang="nb-NO" sz="2000" dirty="0" err="1"/>
              <a:t>egenproduksjon</a:t>
            </a:r>
            <a:r>
              <a:rPr lang="en-US" altLang="nb-NO" sz="2000" dirty="0"/>
              <a:t> starter (2-3 </a:t>
            </a:r>
            <a:r>
              <a:rPr lang="en-US" altLang="nb-NO" sz="2000" dirty="0" err="1"/>
              <a:t>mnd</a:t>
            </a:r>
            <a:r>
              <a:rPr lang="en-US" altLang="nb-NO" sz="2000" dirty="0"/>
              <a:t>)</a:t>
            </a:r>
          </a:p>
          <a:p>
            <a:pPr marL="599400" lvl="2" indent="0">
              <a:buNone/>
              <a:defRPr/>
            </a:pPr>
            <a:r>
              <a:rPr lang="en-US" altLang="nb-NO" b="1" dirty="0"/>
              <a:t>-&gt; </a:t>
            </a:r>
            <a:r>
              <a:rPr lang="en-US" altLang="nb-NO" b="1" dirty="0" err="1"/>
              <a:t>Råmelk</a:t>
            </a:r>
            <a:r>
              <a:rPr lang="en-US" altLang="nb-NO" b="1" dirty="0"/>
              <a:t> </a:t>
            </a:r>
            <a:r>
              <a:rPr lang="en-US" altLang="nb-NO" b="1" dirty="0" err="1"/>
              <a:t>viktig</a:t>
            </a:r>
            <a:r>
              <a:rPr lang="en-US" altLang="nb-NO" b="1" dirty="0"/>
              <a:t>!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06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 t="11945" r="18667" b="29587"/>
          <a:stretch/>
        </p:blipFill>
        <p:spPr>
          <a:xfrm>
            <a:off x="-110204" y="-27385"/>
            <a:ext cx="9290716" cy="6885385"/>
          </a:xfrm>
          <a:prstGeom prst="rect">
            <a:avLst/>
          </a:prstGeom>
        </p:spPr>
      </p:pic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40659" y="-99392"/>
            <a:ext cx="4243309" cy="858422"/>
          </a:xfrm>
        </p:spPr>
        <p:txBody>
          <a:bodyPr/>
          <a:lstStyle/>
          <a:p>
            <a:r>
              <a:rPr lang="nb-NO" dirty="0"/>
              <a:t>Litt om meg…</a:t>
            </a:r>
          </a:p>
        </p:txBody>
      </p:sp>
      <p:sp>
        <p:nvSpPr>
          <p:cNvPr id="15" name="Plassholder for innhold 3"/>
          <p:cNvSpPr>
            <a:spLocks noGrp="1"/>
          </p:cNvSpPr>
          <p:nvPr>
            <p:ph idx="1"/>
          </p:nvPr>
        </p:nvSpPr>
        <p:spPr>
          <a:xfrm>
            <a:off x="30314" y="701910"/>
            <a:ext cx="8070078" cy="2583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Fra sauegård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Privatpraktiserende veterinær (produksjonsdyr)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Veterinær i Helsetjenesten for sau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6228184" y="644404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Vibeke Tømmerberg</a:t>
            </a:r>
          </a:p>
        </p:txBody>
      </p:sp>
    </p:spTree>
    <p:extLst>
      <p:ext uri="{BB962C8B-B14F-4D97-AF65-F5344CB8AC3E}">
        <p14:creationId xmlns:p14="http://schemas.microsoft.com/office/powerpoint/2010/main" val="1028513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Symptomer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20</a:t>
            </a:fld>
            <a:endParaRPr lang="nb-NO"/>
          </a:p>
        </p:txBody>
      </p:sp>
      <p:sp>
        <p:nvSpPr>
          <p:cNvPr id="9" name="TekstSylinder 8"/>
          <p:cNvSpPr txBox="1"/>
          <p:nvPr/>
        </p:nvSpPr>
        <p:spPr>
          <a:xfrm>
            <a:off x="5791540" y="2924944"/>
            <a:ext cx="2220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000" kern="0" dirty="0">
                <a:solidFill>
                  <a:prstClr val="black"/>
                </a:solidFill>
                <a:latin typeface="Arial"/>
              </a:rPr>
              <a:t> Redusert tilvekst 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395535" y="2924944"/>
            <a:ext cx="3024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000" kern="0" dirty="0">
                <a:solidFill>
                  <a:prstClr val="black"/>
                </a:solidFill>
                <a:latin typeface="Arial"/>
              </a:rPr>
              <a:t>Brunst/ tomsøyer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nb-NO" sz="20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388501" y="1765265"/>
            <a:ext cx="7207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b-NO" sz="2400" dirty="0">
                <a:solidFill>
                  <a:srgbClr val="616163">
                    <a:lumMod val="50000"/>
                  </a:srgbClr>
                </a:solidFill>
                <a:latin typeface="Arial"/>
              </a:rPr>
              <a:t>Kobolt/B12: energiomsetning (karbohydrater)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nb-NO" dirty="0">
              <a:solidFill>
                <a:srgbClr val="616163">
                  <a:lumMod val="50000"/>
                </a:srgbClr>
              </a:solidFill>
              <a:latin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b-NO" dirty="0">
                <a:solidFill>
                  <a:srgbClr val="616163">
                    <a:lumMod val="50000"/>
                  </a:srgbClr>
                </a:solidFill>
                <a:latin typeface="Arial"/>
              </a:rPr>
              <a:t> 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339195" y="2452826"/>
            <a:ext cx="2144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b-NO" b="1" dirty="0">
                <a:solidFill>
                  <a:srgbClr val="616163">
                    <a:lumMod val="50000"/>
                  </a:srgbClr>
                </a:solidFill>
                <a:latin typeface="Arial"/>
              </a:rPr>
              <a:t> </a:t>
            </a:r>
            <a:r>
              <a:rPr lang="nb-NO" sz="2000" b="1" dirty="0">
                <a:solidFill>
                  <a:srgbClr val="616163">
                    <a:lumMod val="50000"/>
                  </a:srgbClr>
                </a:solidFill>
                <a:latin typeface="Arial"/>
              </a:rPr>
              <a:t>SØYA INNE</a:t>
            </a:r>
            <a:endParaRPr lang="nb-NO" sz="2000" dirty="0">
              <a:solidFill>
                <a:srgbClr val="737375"/>
              </a:solidFill>
              <a:latin typeface="Arial"/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5851781" y="2492896"/>
            <a:ext cx="19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b-NO" sz="2000" b="1" dirty="0">
                <a:solidFill>
                  <a:srgbClr val="616163">
                    <a:lumMod val="50000"/>
                  </a:srgbClr>
                </a:solidFill>
                <a:latin typeface="Arial"/>
              </a:rPr>
              <a:t>LAM PÅ BEITE</a:t>
            </a:r>
          </a:p>
        </p:txBody>
      </p:sp>
      <p:sp>
        <p:nvSpPr>
          <p:cNvPr id="24" name="TekstSylinder 23"/>
          <p:cNvSpPr txBox="1"/>
          <p:nvPr/>
        </p:nvSpPr>
        <p:spPr>
          <a:xfrm>
            <a:off x="400179" y="3356992"/>
            <a:ext cx="3595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b-NO" sz="2000" dirty="0">
                <a:solidFill>
                  <a:srgbClr val="616163">
                    <a:lumMod val="50000"/>
                  </a:srgbClr>
                </a:solidFill>
                <a:latin typeface="Arial"/>
              </a:rPr>
              <a:t>Evt. avmagring (påsett)</a:t>
            </a:r>
          </a:p>
        </p:txBody>
      </p:sp>
      <p:sp>
        <p:nvSpPr>
          <p:cNvPr id="25" name="Ellipse 24"/>
          <p:cNvSpPr/>
          <p:nvPr/>
        </p:nvSpPr>
        <p:spPr bwMode="auto">
          <a:xfrm>
            <a:off x="5796136" y="2852935"/>
            <a:ext cx="2220481" cy="587677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 sz="2000">
              <a:solidFill>
                <a:srgbClr val="FFFFFF"/>
              </a:solidFill>
            </a:endParaRPr>
          </a:p>
        </p:txBody>
      </p:sp>
      <p:pic>
        <p:nvPicPr>
          <p:cNvPr id="26" name="Picture 5" descr="P:\Husdyr\aoSVA\Bilder\Sauebilder\Koboltmangel - rennende øy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97" y="4736757"/>
            <a:ext cx="2977183" cy="2121243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8" t="25663" r="54966" b="46118"/>
          <a:stretch/>
        </p:blipFill>
        <p:spPr bwMode="auto">
          <a:xfrm>
            <a:off x="467544" y="3861049"/>
            <a:ext cx="276709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kstSylinder 27"/>
          <p:cNvSpPr txBox="1"/>
          <p:nvPr/>
        </p:nvSpPr>
        <p:spPr>
          <a:xfrm>
            <a:off x="5851780" y="3441194"/>
            <a:ext cx="304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b-NO" sz="2000" dirty="0">
                <a:solidFill>
                  <a:srgbClr val="616163">
                    <a:lumMod val="50000"/>
                  </a:srgbClr>
                </a:solidFill>
                <a:latin typeface="Arial"/>
              </a:rPr>
              <a:t>Vanligvis seinsommer - høst (3-6 mnd. gamle)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5851781" y="4181018"/>
            <a:ext cx="3112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616163">
                    <a:lumMod val="50000"/>
                  </a:srgbClr>
                </a:solidFill>
                <a:latin typeface="Arial"/>
              </a:rPr>
              <a:t>Innmarksbeite ved kysten</a:t>
            </a:r>
          </a:p>
        </p:txBody>
      </p:sp>
    </p:spTree>
    <p:extLst>
      <p:ext uri="{BB962C8B-B14F-4D97-AF65-F5344CB8AC3E}">
        <p14:creationId xmlns:p14="http://schemas.microsoft.com/office/powerpoint/2010/main" val="920402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7"/>
          <a:stretch/>
        </p:blipFill>
        <p:spPr bwMode="auto">
          <a:xfrm>
            <a:off x="5937492" y="-27384"/>
            <a:ext cx="3243020" cy="275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4308059" cy="323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TekstSylinder 4"/>
          <p:cNvSpPr txBox="1">
            <a:spLocks noChangeArrowheads="1"/>
          </p:cNvSpPr>
          <p:nvPr/>
        </p:nvSpPr>
        <p:spPr bwMode="auto">
          <a:xfrm>
            <a:off x="-85749" y="6381328"/>
            <a:ext cx="32895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b-NO" altLang="nb-N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Åshild Øritsland Våge</a:t>
            </a:r>
          </a:p>
        </p:txBody>
      </p:sp>
      <p:pic>
        <p:nvPicPr>
          <p:cNvPr id="7" name="Picture 5" descr="P:\Husdyr\aoSVA\Bilder\Sauebilder\Koboltmangel - rennende øy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3212976"/>
            <a:ext cx="4367033" cy="3111511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059" y="-27384"/>
            <a:ext cx="1872207" cy="275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427984" y="2420888"/>
            <a:ext cx="4608512" cy="432048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600"/>
              </a:spcBef>
              <a:spcAft>
                <a:spcPts val="600"/>
              </a:spcAft>
              <a:buFont typeface="Wingdings" charset="2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612000" indent="-288000" algn="l" defTabSz="457200" rtl="0" eaLnBrk="1" latinLnBrk="0" hangingPunct="1">
              <a:spcBef>
                <a:spcPts val="672"/>
              </a:spcBef>
              <a:buFont typeface="Arial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defRPr>
            </a:lvl2pPr>
            <a:lvl3pPr marL="828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008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En </a:t>
            </a:r>
            <a:r>
              <a:rPr lang="en-US" sz="1800" dirty="0" err="1"/>
              <a:t>blanding</a:t>
            </a:r>
            <a:r>
              <a:rPr lang="en-US" sz="1800" dirty="0"/>
              <a:t> </a:t>
            </a:r>
            <a:r>
              <a:rPr lang="en-US" sz="1800" dirty="0" err="1"/>
              <a:t>av</a:t>
            </a:r>
            <a:r>
              <a:rPr lang="en-US" sz="1800" dirty="0"/>
              <a:t> </a:t>
            </a:r>
            <a:r>
              <a:rPr lang="en-US" sz="1800" dirty="0" err="1"/>
              <a:t>normale</a:t>
            </a:r>
            <a:r>
              <a:rPr lang="en-US" sz="1800" dirty="0"/>
              <a:t> og </a:t>
            </a:r>
            <a:r>
              <a:rPr lang="en-US" sz="1800" dirty="0" err="1"/>
              <a:t>utrivelige</a:t>
            </a:r>
            <a:r>
              <a:rPr lang="en-US" sz="1800" dirty="0"/>
              <a:t> lam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flokken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Dårlig</a:t>
            </a:r>
            <a:r>
              <a:rPr lang="en-US" sz="1800" dirty="0"/>
              <a:t> </a:t>
            </a:r>
            <a:r>
              <a:rPr lang="en-US" sz="1800" dirty="0" err="1"/>
              <a:t>ull</a:t>
            </a:r>
            <a:r>
              <a:rPr lang="en-US" sz="1800" dirty="0"/>
              <a:t> (</a:t>
            </a:r>
            <a:r>
              <a:rPr lang="en-US" sz="1800" dirty="0" err="1"/>
              <a:t>ru</a:t>
            </a:r>
            <a:r>
              <a:rPr lang="en-US" sz="1800" dirty="0"/>
              <a:t>, </a:t>
            </a:r>
            <a:r>
              <a:rPr lang="en-US" sz="1800" dirty="0" err="1"/>
              <a:t>bustete</a:t>
            </a:r>
            <a:r>
              <a:rPr lang="en-US" sz="18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Rennende</a:t>
            </a:r>
            <a:r>
              <a:rPr lang="en-US" sz="1800" dirty="0"/>
              <a:t> </a:t>
            </a:r>
            <a:r>
              <a:rPr lang="en-US" sz="1800" dirty="0" err="1"/>
              <a:t>øyne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Småskorper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</a:t>
            </a:r>
            <a:r>
              <a:rPr lang="en-US" sz="1800" dirty="0" err="1"/>
              <a:t>ørene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Evt</a:t>
            </a:r>
            <a:r>
              <a:rPr lang="en-US" sz="1800" dirty="0"/>
              <a:t>. </a:t>
            </a:r>
            <a:r>
              <a:rPr lang="en-US" sz="1800" dirty="0" err="1"/>
              <a:t>Leverskade</a:t>
            </a:r>
            <a:endParaRPr lang="en-US" sz="1800" dirty="0"/>
          </a:p>
          <a:p>
            <a:r>
              <a:rPr lang="en-US" sz="1800" i="1" dirty="0"/>
              <a:t>NB! </a:t>
            </a:r>
            <a:r>
              <a:rPr lang="en-US" sz="1800" i="1" dirty="0" err="1"/>
              <a:t>Uspesifikke</a:t>
            </a:r>
            <a:r>
              <a:rPr lang="en-US" sz="1800" i="1" dirty="0"/>
              <a:t> </a:t>
            </a:r>
            <a:r>
              <a:rPr lang="en-US" sz="1800" i="1" dirty="0" err="1"/>
              <a:t>symptomer</a:t>
            </a:r>
            <a:r>
              <a:rPr lang="en-US" sz="1800" i="1" dirty="0"/>
              <a:t> (</a:t>
            </a:r>
            <a:r>
              <a:rPr lang="en-US" sz="1800" i="1" dirty="0" err="1"/>
              <a:t>ligner</a:t>
            </a:r>
            <a:r>
              <a:rPr lang="en-US" sz="1800" i="1" dirty="0"/>
              <a:t> </a:t>
            </a:r>
            <a:r>
              <a:rPr lang="en-US" sz="1800" i="1" dirty="0" err="1"/>
              <a:t>f.eks</a:t>
            </a:r>
            <a:r>
              <a:rPr lang="en-US" sz="1800" i="1" dirty="0"/>
              <a:t>. </a:t>
            </a:r>
            <a:r>
              <a:rPr lang="en-US" sz="1800" i="1" dirty="0" err="1"/>
              <a:t>parasitter</a:t>
            </a:r>
            <a:r>
              <a:rPr lang="en-US" sz="1800" i="1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B050"/>
                </a:solidFill>
              </a:rPr>
              <a:t>Behandling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err="1">
                <a:solidFill>
                  <a:srgbClr val="00B050"/>
                </a:solidFill>
              </a:rPr>
              <a:t>sjuke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err="1">
                <a:solidFill>
                  <a:srgbClr val="00B050"/>
                </a:solidFill>
              </a:rPr>
              <a:t>dyr</a:t>
            </a:r>
            <a:r>
              <a:rPr lang="en-US" sz="1800" dirty="0">
                <a:solidFill>
                  <a:srgbClr val="00B050"/>
                </a:solidFill>
              </a:rPr>
              <a:t>: </a:t>
            </a:r>
            <a:r>
              <a:rPr lang="en-US" sz="1800" dirty="0" err="1">
                <a:solidFill>
                  <a:srgbClr val="00B050"/>
                </a:solidFill>
              </a:rPr>
              <a:t>vit</a:t>
            </a:r>
            <a:r>
              <a:rPr lang="en-US" sz="1800" dirty="0">
                <a:solidFill>
                  <a:srgbClr val="00B050"/>
                </a:solidFill>
              </a:rPr>
              <a:t> B12-sprøyte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009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/>
          <a:lstStyle/>
          <a:p>
            <a:r>
              <a:rPr lang="nb-NO" dirty="0"/>
              <a:t>Forebygging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1782030"/>
            <a:ext cx="8229600" cy="4344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Mange faktorer som påvirker om innholdet i plantene er tilfredsstillende eller ikke:</a:t>
            </a:r>
          </a:p>
          <a:p>
            <a:pPr lvl="1"/>
            <a:r>
              <a:rPr lang="nb-NO" dirty="0"/>
              <a:t>Innhold av Co i jorda</a:t>
            </a:r>
          </a:p>
          <a:p>
            <a:pPr lvl="1"/>
            <a:r>
              <a:rPr lang="nb-NO" dirty="0"/>
              <a:t>Jordsmonn (mye sandjord)</a:t>
            </a:r>
          </a:p>
          <a:p>
            <a:pPr lvl="1"/>
            <a:r>
              <a:rPr lang="nb-NO" dirty="0"/>
              <a:t>Regn</a:t>
            </a:r>
          </a:p>
          <a:p>
            <a:pPr lvl="1"/>
            <a:r>
              <a:rPr lang="nb-NO" dirty="0"/>
              <a:t>Godt drenert jord</a:t>
            </a:r>
          </a:p>
          <a:p>
            <a:pPr lvl="1"/>
            <a:r>
              <a:rPr lang="nb-NO" dirty="0"/>
              <a:t>Bladrike beiter/raigras</a:t>
            </a:r>
          </a:p>
          <a:p>
            <a:pPr lvl="1"/>
            <a:r>
              <a:rPr lang="nb-NO" dirty="0"/>
              <a:t>Høg pH</a:t>
            </a:r>
          </a:p>
          <a:p>
            <a:pPr lvl="1"/>
            <a:r>
              <a:rPr lang="nb-NO" dirty="0"/>
              <a:t>Mye </a:t>
            </a:r>
            <a:r>
              <a:rPr lang="nb-NO" dirty="0" err="1"/>
              <a:t>Ca</a:t>
            </a:r>
            <a:endParaRPr lang="nb-NO" dirty="0"/>
          </a:p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D9E6-82AD-4125-85D7-B7A3FE59E939}" type="slidenum">
              <a:rPr lang="nb-NO" smtClean="0"/>
              <a:pPr/>
              <a:t>22</a:t>
            </a:fld>
            <a:endParaRPr lang="nb-NO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84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Kobolt (Co)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/>
              <a:t>Co-innholdet i jord og gras kan være lavt langs kysten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Mange faktorer som påvirker om innholdet i plantene er tilfredsstillende eller ikke:</a:t>
            </a:r>
          </a:p>
          <a:p>
            <a:pPr lvl="1"/>
            <a:r>
              <a:rPr lang="nb-NO" dirty="0"/>
              <a:t>Innhold av Co i jorda</a:t>
            </a:r>
          </a:p>
          <a:p>
            <a:pPr lvl="1"/>
            <a:r>
              <a:rPr lang="nb-NO" dirty="0"/>
              <a:t>Jordsmonn (mye sandjord)</a:t>
            </a:r>
          </a:p>
          <a:p>
            <a:pPr lvl="1"/>
            <a:r>
              <a:rPr lang="nb-NO" dirty="0"/>
              <a:t>Regn</a:t>
            </a:r>
          </a:p>
          <a:p>
            <a:pPr lvl="1"/>
            <a:r>
              <a:rPr lang="nb-NO" dirty="0"/>
              <a:t>Godt drenert jord</a:t>
            </a:r>
          </a:p>
          <a:p>
            <a:pPr lvl="1"/>
            <a:r>
              <a:rPr lang="nb-NO" dirty="0"/>
              <a:t>Bladrike beiter/raigras</a:t>
            </a:r>
          </a:p>
          <a:p>
            <a:pPr lvl="1"/>
            <a:r>
              <a:rPr lang="nb-NO" dirty="0"/>
              <a:t>Høg pH</a:t>
            </a:r>
          </a:p>
          <a:p>
            <a:pPr lvl="1"/>
            <a:r>
              <a:rPr lang="nb-NO" dirty="0"/>
              <a:t>Mye </a:t>
            </a:r>
            <a:r>
              <a:rPr lang="nb-NO" dirty="0" err="1"/>
              <a:t>Ca</a:t>
            </a:r>
            <a:endParaRPr lang="nb-NO" dirty="0"/>
          </a:p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D9E6-82AD-4125-85D7-B7A3FE59E939}" type="slidenum">
              <a:rPr lang="nb-NO" smtClean="0"/>
              <a:pPr/>
              <a:t>23</a:t>
            </a:fld>
            <a:endParaRPr lang="nb-NO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00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Situasjoner der mangel kan oppstå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Bruk av beite/grovfôr med lavt innhold, i kombinasjon med lite/ikke kraftfôr/</a:t>
            </a:r>
            <a:r>
              <a:rPr lang="nb-NO" dirty="0" err="1"/>
              <a:t>tilskuddsfôr</a:t>
            </a:r>
            <a:endParaRPr lang="nb-NO" dirty="0"/>
          </a:p>
          <a:p>
            <a:r>
              <a:rPr lang="nb-NO" dirty="0"/>
              <a:t>Kalking på marginale områder</a:t>
            </a:r>
          </a:p>
          <a:p>
            <a:r>
              <a:rPr lang="nb-NO" dirty="0"/>
              <a:t>Gras med ubalanse mellom mineralene (mangan, aluminium og jern hemmer opptaket)</a:t>
            </a:r>
          </a:p>
          <a:p>
            <a:r>
              <a:rPr lang="nb-NO" dirty="0">
                <a:solidFill>
                  <a:srgbClr val="141313"/>
                </a:solidFill>
                <a:sym typeface="Wingdings" panose="05000000000000000000" pitchFamily="2" charset="2"/>
              </a:rPr>
              <a:t>Sykdom og parasitter</a:t>
            </a:r>
            <a:endParaRPr lang="nb-NO" dirty="0">
              <a:solidFill>
                <a:srgbClr val="14131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D9E6-82AD-4125-85D7-B7A3FE59E939}" type="slidenum">
              <a:rPr lang="nb-NO" smtClean="0"/>
              <a:pPr/>
              <a:t>24</a:t>
            </a:fld>
            <a:endParaRPr lang="nb-NO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51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Forebygging forts.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Gjødsling med 18-1-10 m/Co</a:t>
            </a:r>
          </a:p>
          <a:p>
            <a:r>
              <a:rPr lang="nb-NO" dirty="0"/>
              <a:t>Kraftfôr</a:t>
            </a:r>
          </a:p>
          <a:p>
            <a:r>
              <a:rPr lang="nb-NO" dirty="0"/>
              <a:t>God status hos søya i drektigheta </a:t>
            </a:r>
            <a:r>
              <a:rPr lang="nb-NO" dirty="0">
                <a:sym typeface="Wingdings" panose="05000000000000000000" pitchFamily="2" charset="2"/>
              </a:rPr>
              <a:t>-&gt; God start for lammene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ym typeface="Wingdings" panose="05000000000000000000" pitchFamily="2" charset="2"/>
              </a:rPr>
              <a:t>Råmelk </a:t>
            </a:r>
          </a:p>
          <a:p>
            <a:r>
              <a:rPr lang="nb-NO" dirty="0"/>
              <a:t>Saltstein m/Co</a:t>
            </a:r>
          </a:p>
          <a:p>
            <a:r>
              <a:rPr lang="nb-NO" dirty="0"/>
              <a:t>Mineralbolus</a:t>
            </a:r>
          </a:p>
          <a:p>
            <a:r>
              <a:rPr lang="nb-NO" dirty="0"/>
              <a:t>Utmarksbeite med varierte vekster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D9E6-82AD-4125-85D7-B7A3FE59E939}" type="slidenum">
              <a:rPr lang="nb-NO" smtClean="0"/>
              <a:pPr/>
              <a:t>25</a:t>
            </a:fld>
            <a:endParaRPr lang="nb-NO">
              <a:latin typeface="Verdana" pitchFamily="34" charset="0"/>
            </a:endParaRPr>
          </a:p>
        </p:txBody>
      </p:sp>
      <p:pic>
        <p:nvPicPr>
          <p:cNvPr id="8" name="Picture 5" descr="20070406_31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1" y="0"/>
            <a:ext cx="367240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994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/>
          <a:lstStyle/>
          <a:p>
            <a:r>
              <a:rPr lang="nb-NO" dirty="0"/>
              <a:t>Forebygging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89384" y="3261331"/>
            <a:ext cx="4038600" cy="4344133"/>
          </a:xfrm>
        </p:spPr>
        <p:txBody>
          <a:bodyPr/>
          <a:lstStyle/>
          <a:p>
            <a:r>
              <a:rPr lang="nb-NO" dirty="0"/>
              <a:t>Tilskudd til søyer i innefôringsperioden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Kraftfôr/mineraltilskudd, saltstein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God status hos søya i drektigheta (råmelk)</a:t>
            </a:r>
          </a:p>
          <a:p>
            <a:endParaRPr lang="nb-NO" sz="1400" dirty="0">
              <a:sym typeface="Wingdings" panose="05000000000000000000" pitchFamily="2" charset="2"/>
            </a:endParaRPr>
          </a:p>
          <a:p>
            <a:endParaRPr lang="nb-NO" sz="1800" dirty="0"/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3261331"/>
            <a:ext cx="4604320" cy="4344133"/>
          </a:xfrm>
        </p:spPr>
        <p:txBody>
          <a:bodyPr/>
          <a:lstStyle/>
          <a:p>
            <a:r>
              <a:rPr lang="nb-NO" dirty="0"/>
              <a:t>Tilskudd til lam på beite </a:t>
            </a:r>
            <a:endParaRPr lang="nb-NO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Utmarksbeite med varierte vekster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Saltstein (inneholder Co)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Ved problemer: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Mineralbolus til lammene 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Innmark: Gjødsling med helgjødsel 18-1-10 m/Co (Norsk naturgjødsel)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00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26</a:t>
            </a:fld>
            <a:endParaRPr lang="nb-NO"/>
          </a:p>
        </p:txBody>
      </p:sp>
      <p:pic>
        <p:nvPicPr>
          <p:cNvPr id="6" name="Picture 5" descr="20070406_31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-19346"/>
            <a:ext cx="4355976" cy="290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92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Kobber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27</a:t>
            </a:fld>
            <a:endParaRPr lang="nb-NO"/>
          </a:p>
        </p:txBody>
      </p:sp>
      <p:pic>
        <p:nvPicPr>
          <p:cNvPr id="5122" name="Picture 2" descr="C:\Users\vitom\Desktop\Mineralgruppa bolus m.m\Fagdag Halsa\Foredrag\presentasjon halsa\Bilder\Svart_ny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8839"/>
            <a:ext cx="5626968" cy="426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568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5192" y="1988840"/>
            <a:ext cx="7211144" cy="45040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Både mangel og forgiftning i Norge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Avhengig av område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Raseforskjeller i </a:t>
            </a:r>
            <a:r>
              <a:rPr lang="nb-NO" sz="1800" dirty="0" err="1"/>
              <a:t>Cu</a:t>
            </a:r>
            <a:r>
              <a:rPr lang="nb-NO" sz="1800" dirty="0"/>
              <a:t>-opptak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/>
              <a:t>Cu</a:t>
            </a:r>
            <a:r>
              <a:rPr lang="nb-NO" sz="2000" dirty="0"/>
              <a:t>-innholdet i beiteplanter og grovfôr varierer lite, men molybden-innholdet varierer -&gt; Mo hemmer </a:t>
            </a:r>
            <a:r>
              <a:rPr lang="nb-NO" sz="2000" dirty="0" err="1"/>
              <a:t>Cu</a:t>
            </a:r>
            <a:r>
              <a:rPr lang="nb-NO" sz="2000" dirty="0"/>
              <a:t>-opptaket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Høgt innhold av jern og svovel kan også hemme </a:t>
            </a:r>
            <a:r>
              <a:rPr lang="nb-NO" sz="1800" dirty="0" err="1"/>
              <a:t>Cu</a:t>
            </a:r>
            <a:r>
              <a:rPr lang="nb-NO" sz="1800" dirty="0"/>
              <a:t>-opptaket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Størst risiko for mangel hos lam på innmarksbeite langs kysten av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Sørlandet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Vestlandet opp til Sogn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Lofoten og Vesterålen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D9E6-82AD-4125-85D7-B7A3FE59E939}" type="slidenum">
              <a:rPr lang="nb-NO" smtClean="0"/>
              <a:pPr/>
              <a:t>28</a:t>
            </a:fld>
            <a:endParaRPr lang="nb-NO">
              <a:latin typeface="Verdana" pitchFamily="34" charset="0"/>
            </a:endParaRPr>
          </a:p>
        </p:txBody>
      </p:sp>
      <p:pic>
        <p:nvPicPr>
          <p:cNvPr id="7" name="Bilde 6" descr="C:\Users\vitom\Pictures\Sauebilder\100OLYMP\P809025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" b="2492"/>
          <a:stretch/>
        </p:blipFill>
        <p:spPr bwMode="auto">
          <a:xfrm>
            <a:off x="4860032" y="2555"/>
            <a:ext cx="4283968" cy="28503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tel 1"/>
          <p:cNvSpPr txBox="1">
            <a:spLocks/>
          </p:cNvSpPr>
          <p:nvPr/>
        </p:nvSpPr>
        <p:spPr>
          <a:xfrm>
            <a:off x="385192" y="269776"/>
            <a:ext cx="49788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344C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nb-NO" dirty="0"/>
              <a:t>Koppermangel - forekomst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4914589" y="2473033"/>
            <a:ext cx="388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Vibeke Tømmerberg</a:t>
            </a:r>
          </a:p>
        </p:txBody>
      </p:sp>
    </p:spTree>
    <p:extLst>
      <p:ext uri="{BB962C8B-B14F-4D97-AF65-F5344CB8AC3E}">
        <p14:creationId xmlns:p14="http://schemas.microsoft.com/office/powerpoint/2010/main" val="123052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Plassholder for innhold 2"/>
          <p:cNvSpPr>
            <a:spLocks noGrp="1"/>
          </p:cNvSpPr>
          <p:nvPr>
            <p:ph idx="1"/>
          </p:nvPr>
        </p:nvSpPr>
        <p:spPr>
          <a:xfrm>
            <a:off x="381000" y="1700808"/>
            <a:ext cx="7647384" cy="504051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nb-NO" dirty="0"/>
              <a:t>Dårlig tilvekst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altLang="nb-NO" dirty="0"/>
              <a:t>Kan opptre uten andre symptomer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nb-NO" dirty="0"/>
              <a:t>Redusert fruktbarhet, immunforsvar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nb-NO" dirty="0"/>
              <a:t>Diaré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nb-NO" dirty="0"/>
              <a:t>Ullforandringer (tørr, stiv og avbleket ull)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nb-NO" dirty="0"/>
              <a:t>Benskjørhet -&gt; knokkelmisdannelser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altLang="nb-NO" dirty="0"/>
              <a:t>Bl.a. dårlige senefester, ustabile ledd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nb-NO" dirty="0"/>
              <a:t>«</a:t>
            </a:r>
            <a:r>
              <a:rPr lang="nb-NO" altLang="nb-NO" dirty="0" err="1"/>
              <a:t>Swayback</a:t>
            </a:r>
            <a:r>
              <a:rPr lang="nb-NO" altLang="nb-NO" dirty="0"/>
              <a:t>» hos lam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altLang="nb-NO" dirty="0"/>
              <a:t>Skyldes </a:t>
            </a:r>
            <a:r>
              <a:rPr lang="nb-NO" altLang="nb-NO" dirty="0" err="1"/>
              <a:t>Cu</a:t>
            </a:r>
            <a:r>
              <a:rPr lang="nb-NO" altLang="nb-NO" dirty="0"/>
              <a:t>-mangel i drektigheten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altLang="nb-NO" dirty="0"/>
              <a:t>Svake og sjanglete i bakparten, svært sjelden i Norge</a:t>
            </a:r>
            <a:endParaRPr lang="nb-NO" altLang="nb-NO" sz="200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>
            <a:normAutofit/>
          </a:bodyPr>
          <a:lstStyle/>
          <a:p>
            <a:r>
              <a:rPr lang="nb-NO" dirty="0"/>
              <a:t>Koppermangel - symptomer 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5" name="AutoShape 2" descr="Bilderesultat for liver shee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3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>
                <a:latin typeface="Arial" panose="020B0604020202020204" pitchFamily="34" charset="0"/>
              </a:rPr>
              <a:t>Animalia - arbeidsoppgaver sau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0D02F94A-8B18-463E-B31A-15135FFD5A6F}" type="slidenum">
              <a:rPr lang="nb-NO"/>
              <a:pPr>
                <a:defRPr/>
              </a:pPr>
              <a:t>3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385763" y="1782763"/>
            <a:ext cx="8794750" cy="4343400"/>
          </a:xfrm>
        </p:spPr>
        <p:txBody>
          <a:bodyPr/>
          <a:lstStyle/>
          <a:p>
            <a:pPr eaLnBrk="1" fontAlgn="auto" hangingPunct="1">
              <a:buFont typeface="Wingdings" charset="2"/>
              <a:buNone/>
              <a:defRPr/>
            </a:pPr>
            <a:r>
              <a:rPr lang="nb-NO" dirty="0">
                <a:solidFill>
                  <a:srgbClr val="141313"/>
                </a:solidFill>
              </a:rPr>
              <a:t>Sauekontrollen</a:t>
            </a:r>
          </a:p>
          <a:p>
            <a:pPr marL="342900" indent="-34290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nb-NO" sz="2000" dirty="0">
                <a:solidFill>
                  <a:srgbClr val="141313"/>
                </a:solidFill>
              </a:rPr>
              <a:t>Nasjonale husdyrkontrollen for sau </a:t>
            </a:r>
          </a:p>
          <a:p>
            <a:pPr marL="342900" indent="-34290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nb-NO" sz="2000" dirty="0">
                <a:solidFill>
                  <a:srgbClr val="141313"/>
                </a:solidFill>
              </a:rPr>
              <a:t>Produksjon- og helsedata – styringsverktøy for sauebonden</a:t>
            </a:r>
          </a:p>
          <a:p>
            <a:pPr eaLnBrk="1" fontAlgn="auto" hangingPunct="1">
              <a:buFont typeface="Wingdings" charset="2"/>
              <a:buNone/>
              <a:defRPr/>
            </a:pPr>
            <a:r>
              <a:rPr lang="nb-NO" dirty="0">
                <a:solidFill>
                  <a:srgbClr val="141313"/>
                </a:solidFill>
              </a:rPr>
              <a:t>Fagtjenesten for ull</a:t>
            </a:r>
          </a:p>
          <a:p>
            <a:pPr eaLnBrk="1" fontAlgn="auto" hangingPunct="1">
              <a:buFont typeface="Wingdings" charset="2"/>
              <a:buNone/>
              <a:defRPr/>
            </a:pPr>
            <a:r>
              <a:rPr lang="nb-NO" dirty="0">
                <a:solidFill>
                  <a:srgbClr val="141313"/>
                </a:solidFill>
              </a:rPr>
              <a:t>Dyrevelferd transport/slakteri</a:t>
            </a:r>
          </a:p>
          <a:p>
            <a:pPr eaLnBrk="1" fontAlgn="auto" hangingPunct="1">
              <a:buFont typeface="Wingdings" charset="2"/>
              <a:buNone/>
              <a:defRPr/>
            </a:pPr>
            <a:r>
              <a:rPr lang="nb-NO" b="1" dirty="0">
                <a:solidFill>
                  <a:srgbClr val="141313"/>
                </a:solidFill>
              </a:rPr>
              <a:t>Helsetjenesten for sau </a:t>
            </a:r>
          </a:p>
          <a:p>
            <a:pPr eaLnBrk="1" fontAlgn="auto" hangingPunct="1">
              <a:buFont typeface="Wingdings" charset="2"/>
              <a:buNone/>
              <a:defRPr/>
            </a:pPr>
            <a:endParaRPr lang="nb-NO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5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/>
          <a:lstStyle/>
          <a:p>
            <a:r>
              <a:rPr lang="nb-NO" dirty="0"/>
              <a:t>Kobberforgiftning - forekomst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30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395536" y="1783190"/>
            <a:ext cx="5112568" cy="434413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Sau er følsom for </a:t>
            </a:r>
            <a:r>
              <a:rPr lang="nb-NO" dirty="0" err="1"/>
              <a:t>Cu</a:t>
            </a:r>
            <a:r>
              <a:rPr lang="nb-NO" dirty="0"/>
              <a:t>-forgiftning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Lagrer </a:t>
            </a:r>
            <a:r>
              <a:rPr lang="nb-NO" dirty="0" err="1"/>
              <a:t>Cu</a:t>
            </a:r>
            <a:r>
              <a:rPr lang="nb-NO" dirty="0"/>
              <a:t> i lever, evnen til å regulere utskillingen er begrenset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Forekomst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Opptrer hovedsakelig i innlandet </a:t>
            </a:r>
          </a:p>
          <a:p>
            <a:pPr marL="1170900" lvl="2" indent="-342900">
              <a:buFont typeface="Arial" panose="020B0604020202020204" pitchFamily="34" charset="0"/>
              <a:buChar char="•"/>
            </a:pPr>
            <a:r>
              <a:rPr lang="nb-NO" dirty="0"/>
              <a:t>Lite Mo -&gt; økt </a:t>
            </a:r>
            <a:r>
              <a:rPr lang="nb-NO" dirty="0" err="1"/>
              <a:t>Cu</a:t>
            </a:r>
            <a:r>
              <a:rPr lang="nb-NO" dirty="0"/>
              <a:t>-opptak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Voksne søyer, ofte høst etter sanking, evt. vinter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Påkjenninger kan utløse (f.eks. overgang til heimebeite)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Enkelte raser er utsatt: </a:t>
            </a:r>
            <a:r>
              <a:rPr lang="nb-NO" dirty="0" err="1"/>
              <a:t>texel</a:t>
            </a:r>
            <a:r>
              <a:rPr lang="nb-NO" dirty="0"/>
              <a:t>, </a:t>
            </a:r>
            <a:r>
              <a:rPr lang="nb-NO" dirty="0" err="1">
                <a:solidFill>
                  <a:srgbClr val="231D08"/>
                </a:solidFill>
              </a:rPr>
              <a:t>suffolk</a:t>
            </a:r>
            <a:r>
              <a:rPr lang="nb-NO" dirty="0">
                <a:solidFill>
                  <a:srgbClr val="231D08"/>
                </a:solidFill>
              </a:rPr>
              <a:t> og </a:t>
            </a:r>
            <a:r>
              <a:rPr lang="nb-NO" dirty="0" err="1">
                <a:solidFill>
                  <a:srgbClr val="231D08"/>
                </a:solidFill>
              </a:rPr>
              <a:t>charolais</a:t>
            </a:r>
            <a:endParaRPr lang="nb-NO" dirty="0">
              <a:solidFill>
                <a:srgbClr val="231D08"/>
              </a:solidFill>
            </a:endParaRPr>
          </a:p>
          <a:p>
            <a:pPr marL="1170900" lvl="2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231D08"/>
                </a:solidFill>
              </a:rPr>
              <a:t>Forsiktig med </a:t>
            </a:r>
            <a:r>
              <a:rPr lang="nb-NO" dirty="0" err="1">
                <a:solidFill>
                  <a:srgbClr val="231D08"/>
                </a:solidFill>
              </a:rPr>
              <a:t>Cu</a:t>
            </a:r>
            <a:r>
              <a:rPr lang="nb-NO" dirty="0">
                <a:solidFill>
                  <a:srgbClr val="231D08"/>
                </a:solidFill>
              </a:rPr>
              <a:t>-tilskudd til slike raser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954900" lvl="1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954900" lvl="1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954900" lvl="1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lvl="1" indent="0">
              <a:buNone/>
            </a:pPr>
            <a:endParaRPr lang="nb-NO" dirty="0"/>
          </a:p>
          <a:p>
            <a:pPr lvl="1" indent="0">
              <a:buNone/>
            </a:pPr>
            <a:endParaRPr lang="nb-NO" dirty="0"/>
          </a:p>
        </p:txBody>
      </p:sp>
      <p:pic>
        <p:nvPicPr>
          <p:cNvPr id="6" name="Picture 2" descr="Bilderesultat for texel she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23318"/>
            <a:ext cx="3651315" cy="243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01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Kobberforgiftning - symptomer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31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395536" y="1844824"/>
            <a:ext cx="4320480" cy="4344133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Oftest gradvis </a:t>
            </a:r>
            <a:r>
              <a:rPr lang="nb-NO" dirty="0" err="1"/>
              <a:t>Cu</a:t>
            </a:r>
            <a:r>
              <a:rPr lang="nb-NO" dirty="0"/>
              <a:t>-opphopning i leveren over tid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OBS kraftfôr beregnet til storfe, </a:t>
            </a:r>
            <a:r>
              <a:rPr lang="nb-NO" dirty="0" err="1"/>
              <a:t>Cu</a:t>
            </a:r>
            <a:r>
              <a:rPr lang="nb-NO" dirty="0"/>
              <a:t>-holdig gjødsel, bolus m.m.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Cu</a:t>
            </a:r>
            <a:r>
              <a:rPr lang="nb-NO" dirty="0"/>
              <a:t> skilles ut i blodet -&gt; skade på indre organer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Gråbrune slimhinner, brun urin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Ofte død etter 2-3 dager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5122" name="Picture 2" descr="C:\Users\vitom\Desktop\Mineralgruppa bolus m.m\Fagdag Halsa\Foredrag\presentasjon halsa\Bilder\Svart_ny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4104456" cy="311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03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/>
          <a:lstStyle/>
          <a:p>
            <a:r>
              <a:rPr lang="nb-NO" dirty="0"/>
              <a:t>Tiltak ved mangel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4848" y="1854038"/>
            <a:ext cx="8229600" cy="4815322"/>
          </a:xfrm>
        </p:spPr>
        <p:txBody>
          <a:bodyPr>
            <a:normAutofit fontScale="92500" lnSpcReduction="20000"/>
          </a:bodyPr>
          <a:lstStyle/>
          <a:p>
            <a:r>
              <a:rPr lang="nb-NO" dirty="0">
                <a:solidFill>
                  <a:srgbClr val="FF0000"/>
                </a:solidFill>
              </a:rPr>
              <a:t>           NB! Pga. faren for forgiftning skal </a:t>
            </a:r>
            <a:r>
              <a:rPr lang="nb-NO" dirty="0" err="1">
                <a:solidFill>
                  <a:srgbClr val="FF0000"/>
                </a:solidFill>
              </a:rPr>
              <a:t>Cu</a:t>
            </a:r>
            <a:r>
              <a:rPr lang="nb-NO" dirty="0">
                <a:solidFill>
                  <a:srgbClr val="FF0000"/>
                </a:solidFill>
              </a:rPr>
              <a:t>-tilskudd kun gis            		ved en klar indikasjon på mangel (helst basert på 			     prøvetaking av dyra). Ikke gi flere typer tilskudd samtidig.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Gjødsling med </a:t>
            </a:r>
            <a:r>
              <a:rPr lang="nb-NO" dirty="0" err="1"/>
              <a:t>Cu</a:t>
            </a:r>
            <a:r>
              <a:rPr lang="nb-NO" dirty="0"/>
              <a:t> (f.eks. helgjødsel 18-1-10 fra Norsk naturgjødsel)</a:t>
            </a:r>
          </a:p>
          <a:p>
            <a:pPr lvl="1"/>
            <a:r>
              <a:rPr lang="nb-NO" dirty="0"/>
              <a:t>Ulik effekt på forskjellig jordsmonn</a:t>
            </a:r>
          </a:p>
          <a:p>
            <a:pPr lvl="2"/>
            <a:r>
              <a:rPr lang="nb-NO" dirty="0"/>
              <a:t>Sandjord 10-13 år</a:t>
            </a:r>
          </a:p>
          <a:p>
            <a:pPr lvl="2"/>
            <a:r>
              <a:rPr lang="nb-NO" dirty="0"/>
              <a:t>Torvjord 1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   Unngå unødvendig kalking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   Tilgang på kulturbeite/utmarksbeite med mer variert meny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   (Kraftfôr til ku – men skummelt hvis noen eter mye)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   Slikkestein med </a:t>
            </a:r>
            <a:r>
              <a:rPr lang="nb-NO" dirty="0" err="1"/>
              <a:t>Cu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   Mineralbolus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D9E6-82AD-4125-85D7-B7A3FE59E939}" type="slidenum">
              <a:rPr lang="nb-NO" smtClean="0"/>
              <a:pPr/>
              <a:t>32</a:t>
            </a:fld>
            <a:endParaRPr lang="nb-NO">
              <a:latin typeface="Verdana" pitchFamily="34" charset="0"/>
            </a:endParaRPr>
          </a:p>
        </p:txBody>
      </p:sp>
      <p:pic>
        <p:nvPicPr>
          <p:cNvPr id="6" name="Bilde 5"/>
          <p:cNvPicPr/>
          <p:nvPr/>
        </p:nvPicPr>
        <p:blipFill rotWithShape="1">
          <a:blip r:embed="rId3"/>
          <a:srcRect l="16191" t="47460" r="63096" b="27778"/>
          <a:stretch/>
        </p:blipFill>
        <p:spPr bwMode="auto">
          <a:xfrm rot="21331092">
            <a:off x="350471" y="1950617"/>
            <a:ext cx="893040" cy="724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949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09420" cy="1143000"/>
          </a:xfrm>
        </p:spPr>
        <p:txBody>
          <a:bodyPr>
            <a:normAutofit/>
          </a:bodyPr>
          <a:lstStyle/>
          <a:p>
            <a:r>
              <a:rPr lang="nb-NO" dirty="0"/>
              <a:t>Jod</a:t>
            </a:r>
          </a:p>
        </p:txBody>
      </p:sp>
      <p:pic>
        <p:nvPicPr>
          <p:cNvPr id="6" name="Bilde 5" descr="C:\Users\vitom\Desktop\Jodmangel\Ferdig\IMAG1025AnneStebek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456384" cy="39511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Sylinder 2"/>
          <p:cNvSpPr txBox="1"/>
          <p:nvPr/>
        </p:nvSpPr>
        <p:spPr>
          <a:xfrm>
            <a:off x="323528" y="572396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231D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Anne Stebekk</a:t>
            </a:r>
          </a:p>
        </p:txBody>
      </p:sp>
      <p:pic>
        <p:nvPicPr>
          <p:cNvPr id="9" name="Bilde 8" descr="C:\Users\vitom\Desktop\Jodmangel\Ferdig\IMAG1017Anne Stebekk_sladde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16" y="1772816"/>
            <a:ext cx="5429327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097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/>
          <a:lstStyle/>
          <a:p>
            <a:r>
              <a:rPr lang="nb-NO" dirty="0"/>
              <a:t>Forekomst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1677155"/>
            <a:ext cx="5760640" cy="492019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Hovedsakelig hos sau som ikke får kommersielt kraftfôr/mineraltilskudd i innlandsstrøk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Vanligvis mer jod i jordsmonnet langs kysten (tilføres med vind/regn fra havet)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NB! Korn (f.eks. havre som kraftfôr – lite jod)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Høye nivå av </a:t>
            </a:r>
            <a:r>
              <a:rPr lang="nb-NO" sz="2000" dirty="0" err="1"/>
              <a:t>jodbindende</a:t>
            </a:r>
            <a:r>
              <a:rPr lang="nb-NO" sz="2000" dirty="0"/>
              <a:t> stoffer (</a:t>
            </a:r>
            <a:r>
              <a:rPr lang="nb-NO" sz="2000" dirty="0" err="1"/>
              <a:t>goitrogener</a:t>
            </a:r>
            <a:r>
              <a:rPr lang="nb-NO" sz="2000" dirty="0"/>
              <a:t>) i fôret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Forstyrrer jodopptaket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F.eks. i raps o.l., kløver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Usikkert hvor mye det betyr i Norge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Selen - jod virker sammen. Alvorlig Se-mangel kan «forsterke» jodmangelen</a:t>
            </a:r>
          </a:p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D9E6-82AD-4125-85D7-B7A3FE59E939}" type="slidenum">
              <a:rPr lang="nb-NO" smtClean="0"/>
              <a:pPr/>
              <a:t>34</a:t>
            </a:fld>
            <a:endParaRPr lang="nb-NO">
              <a:latin typeface="Verdana" pitchFamily="34" charset="0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96" y="-9523"/>
            <a:ext cx="3150889" cy="3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Plassholder for innhold 2"/>
          <p:cNvSpPr>
            <a:spLocks noGrp="1"/>
          </p:cNvSpPr>
          <p:nvPr>
            <p:ph idx="1"/>
          </p:nvPr>
        </p:nvSpPr>
        <p:spPr>
          <a:xfrm>
            <a:off x="323528" y="1772816"/>
            <a:ext cx="5688632" cy="4752528"/>
          </a:xfrm>
        </p:spPr>
        <p:txBody>
          <a:bodyPr>
            <a:normAutofit fontScale="70000" lnSpcReduction="20000"/>
          </a:bodyPr>
          <a:lstStyle/>
          <a:p>
            <a:r>
              <a:rPr lang="nb-NO" altLang="nb-NO" dirty="0">
                <a:solidFill>
                  <a:srgbClr val="321B0B"/>
                </a:solidFill>
              </a:rPr>
              <a:t>Dårlige drektighetstall, kasting seint i drektigheten, mange dødfødte og svakfødte lam. </a:t>
            </a:r>
          </a:p>
          <a:p>
            <a:r>
              <a:rPr lang="nb-NO" altLang="nb-NO" dirty="0">
                <a:solidFill>
                  <a:srgbClr val="321B0B"/>
                </a:solidFill>
              </a:rPr>
              <a:t>Nyfødte lam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altLang="nb-NO" dirty="0">
                <a:solidFill>
                  <a:srgbClr val="321B0B"/>
                </a:solidFill>
              </a:rPr>
              <a:t>Svake, problemer med å suge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altLang="nb-NO" dirty="0">
                <a:solidFill>
                  <a:srgbClr val="321B0B"/>
                </a:solidFill>
              </a:rPr>
              <a:t>Lite ull, utsatt for nedkjøling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altLang="nb-NO" dirty="0">
                <a:solidFill>
                  <a:srgbClr val="321B0B"/>
                </a:solidFill>
              </a:rPr>
              <a:t>Struma (forstørret skjoldbruskkjertel) – typisk for jodmangel!</a:t>
            </a:r>
          </a:p>
          <a:p>
            <a:endParaRPr lang="nb-NO" altLang="nb-NO" dirty="0">
              <a:solidFill>
                <a:srgbClr val="321B0B"/>
              </a:solidFill>
            </a:endParaRPr>
          </a:p>
          <a:p>
            <a:r>
              <a:rPr lang="nb-NO" dirty="0"/>
              <a:t>Forebygge mangel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321B0B"/>
                </a:solidFill>
              </a:rPr>
              <a:t>Alle besetninger i innlandet må ha tilskudd, ved fôring med raps o.l. kan det være ekstra behov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321B0B"/>
                </a:solidFill>
              </a:rPr>
              <a:t>Behovet er størst i innefôringa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321B0B"/>
                </a:solidFill>
              </a:rPr>
              <a:t>Skal lite til for å dekke behovet</a:t>
            </a:r>
          </a:p>
          <a:p>
            <a:pPr lvl="1" indent="0">
              <a:buNone/>
            </a:pPr>
            <a:endParaRPr lang="nb-NO" dirty="0">
              <a:solidFill>
                <a:srgbClr val="321B0B"/>
              </a:solidFill>
            </a:endParaRPr>
          </a:p>
          <a:p>
            <a:r>
              <a:rPr lang="nb-NO" dirty="0">
                <a:solidFill>
                  <a:srgbClr val="00B050"/>
                </a:solidFill>
              </a:rPr>
              <a:t>Behandling sjukdom: jod dosert i munnen til lam, spraye på fôret til søyene o.l.</a:t>
            </a:r>
          </a:p>
          <a:p>
            <a:endParaRPr lang="nb-NO" altLang="nb-NO" dirty="0">
              <a:solidFill>
                <a:srgbClr val="321B0B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5122912" cy="1282154"/>
          </a:xfrm>
        </p:spPr>
        <p:txBody>
          <a:bodyPr>
            <a:normAutofit/>
          </a:bodyPr>
          <a:lstStyle/>
          <a:p>
            <a:r>
              <a:rPr lang="nb-NO" sz="3600" dirty="0"/>
              <a:t>Symptomer og forebygging</a:t>
            </a:r>
          </a:p>
        </p:txBody>
      </p:sp>
      <p:pic>
        <p:nvPicPr>
          <p:cNvPr id="5" name="Bilde 4" descr="C:\Users\vitom\Desktop\Jodmangel\Ferdig\IMAG1017Anne Stebekk_sladde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808" y="-27384"/>
            <a:ext cx="3250704" cy="242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e 5" descr="C:\Users\vitom\Desktop\Jodmangel\Ferdig\IMAG1025AnneStebekk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2160240" cy="25229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Sylinder 2"/>
          <p:cNvSpPr txBox="1"/>
          <p:nvPr/>
        </p:nvSpPr>
        <p:spPr>
          <a:xfrm>
            <a:off x="6948264" y="508518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231D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Anne Stebekk</a:t>
            </a:r>
          </a:p>
        </p:txBody>
      </p:sp>
    </p:spTree>
    <p:extLst>
      <p:ext uri="{BB962C8B-B14F-4D97-AF65-F5344CB8AC3E}">
        <p14:creationId xmlns:p14="http://schemas.microsoft.com/office/powerpoint/2010/main" val="14842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tel 1"/>
          <p:cNvSpPr>
            <a:spLocks noGrp="1"/>
          </p:cNvSpPr>
          <p:nvPr>
            <p:ph type="title"/>
          </p:nvPr>
        </p:nvSpPr>
        <p:spPr>
          <a:xfrm>
            <a:off x="395536" y="308893"/>
            <a:ext cx="8382000" cy="1031875"/>
          </a:xfrm>
        </p:spPr>
        <p:txBody>
          <a:bodyPr/>
          <a:lstStyle/>
          <a:p>
            <a:r>
              <a:rPr lang="nb-NO" altLang="nb-NO" dirty="0"/>
              <a:t>Jern 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657615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512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tel 1"/>
          <p:cNvSpPr>
            <a:spLocks noGrp="1"/>
          </p:cNvSpPr>
          <p:nvPr>
            <p:ph type="title"/>
          </p:nvPr>
        </p:nvSpPr>
        <p:spPr>
          <a:xfrm>
            <a:off x="395288" y="308893"/>
            <a:ext cx="8382000" cy="1031875"/>
          </a:xfrm>
        </p:spPr>
        <p:txBody>
          <a:bodyPr/>
          <a:lstStyle/>
          <a:p>
            <a:r>
              <a:rPr lang="nb-NO" altLang="nb-NO" dirty="0"/>
              <a:t>Forekomst</a:t>
            </a:r>
          </a:p>
        </p:txBody>
      </p:sp>
      <p:sp>
        <p:nvSpPr>
          <p:cNvPr id="57347" name="Plassholder for innhold 2"/>
          <p:cNvSpPr>
            <a:spLocks noGrp="1"/>
          </p:cNvSpPr>
          <p:nvPr>
            <p:ph idx="1"/>
          </p:nvPr>
        </p:nvSpPr>
        <p:spPr>
          <a:xfrm>
            <a:off x="395536" y="3717032"/>
            <a:ext cx="8892479" cy="53285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altLang="nb-NO" dirty="0">
                <a:solidFill>
                  <a:srgbClr val="141313"/>
                </a:solidFill>
              </a:rPr>
              <a:t>Ikke risiko for mangel hos lam på beite og voksne sauer</a:t>
            </a:r>
          </a:p>
          <a:p>
            <a:pPr marL="897750" lvl="1" indent="-285750">
              <a:buFont typeface="Arial" panose="020B0604020202020204" pitchFamily="34" charset="0"/>
              <a:buChar char="•"/>
              <a:defRPr/>
            </a:pPr>
            <a:r>
              <a:rPr lang="nb-NO" altLang="nb-NO" dirty="0">
                <a:solidFill>
                  <a:srgbClr val="141313"/>
                </a:solidFill>
              </a:rPr>
              <a:t>Jern i gras/grovfôr og jord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altLang="nb-NO" dirty="0">
                <a:solidFill>
                  <a:srgbClr val="141313"/>
                </a:solidFill>
              </a:rPr>
              <a:t>Kan oppstå mangel hos lam som står lenge inne om våren (f.eks. kopplam)</a:t>
            </a:r>
          </a:p>
          <a:p>
            <a:pPr marL="0" indent="0">
              <a:buFontTx/>
              <a:buNone/>
              <a:defRPr/>
            </a:pPr>
            <a:endParaRPr lang="nb-NO" altLang="nb-NO" dirty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710" y="0"/>
            <a:ext cx="5349290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303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4968552" cy="1143000"/>
          </a:xfrm>
        </p:spPr>
        <p:txBody>
          <a:bodyPr>
            <a:normAutofit fontScale="90000"/>
          </a:bodyPr>
          <a:lstStyle/>
          <a:p>
            <a:r>
              <a:rPr lang="nb-NO" dirty="0"/>
              <a:t>Symptomer og forebygging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38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323528" y="1638014"/>
            <a:ext cx="4695938" cy="521998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b-NO" altLang="nb-NO" dirty="0">
                <a:solidFill>
                  <a:srgbClr val="141313"/>
                </a:solidFill>
              </a:rPr>
              <a:t>Jernmangel gir </a:t>
            </a:r>
            <a:r>
              <a:rPr lang="nb-NO" altLang="nb-NO" b="1" dirty="0">
                <a:solidFill>
                  <a:srgbClr val="141313"/>
                </a:solidFill>
              </a:rPr>
              <a:t>unormal appetitt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altLang="nb-NO" sz="2000" dirty="0"/>
              <a:t>Spiser jord, møkk o.l. med bakterier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altLang="nb-NO" sz="2000" dirty="0"/>
              <a:t>Løpetympani («gastropati», «</a:t>
            </a:r>
            <a:r>
              <a:rPr lang="nb-NO" altLang="nb-NO" sz="2000" dirty="0" err="1"/>
              <a:t>kolikklam</a:t>
            </a:r>
            <a:r>
              <a:rPr lang="nb-NO" altLang="nb-NO" sz="2000" dirty="0"/>
              <a:t>»)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altLang="nb-NO" sz="2000" dirty="0"/>
              <a:t>Koksidiose-teori: Jordspising -&gt; mer smitte?</a:t>
            </a:r>
          </a:p>
          <a:p>
            <a:pPr>
              <a:defRPr/>
            </a:pPr>
            <a:endParaRPr lang="nb-NO" altLang="nb-NO" b="1" dirty="0"/>
          </a:p>
          <a:p>
            <a:pPr>
              <a:defRPr/>
            </a:pPr>
            <a:r>
              <a:rPr lang="nb-NO" altLang="nb-NO" dirty="0"/>
              <a:t>Tiltak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altLang="nb-NO" sz="2000" dirty="0"/>
              <a:t>Hvis mulig: Kortere innefôringsperiode etter lamming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altLang="nb-NO" sz="2000" dirty="0"/>
              <a:t>Evt. jerntilskudd i flokker med problemer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t="12324" r="15220" b="5328"/>
          <a:stretch/>
        </p:blipFill>
        <p:spPr bwMode="auto">
          <a:xfrm>
            <a:off x="5019466" y="3401616"/>
            <a:ext cx="412453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6" t="19391" r="14359" b="15974"/>
          <a:stretch/>
        </p:blipFill>
        <p:spPr>
          <a:xfrm>
            <a:off x="5052054" y="-27384"/>
            <a:ext cx="412845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3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nb-NO" dirty="0"/>
              <a:t>Mineralforsyning til sau i praksis</a:t>
            </a:r>
            <a:endParaRPr lang="nb-N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3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89384" y="2181211"/>
            <a:ext cx="4038600" cy="43441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altLang="nb-NO" sz="2000" dirty="0"/>
              <a:t>Er </a:t>
            </a:r>
            <a:r>
              <a:rPr lang="nb-NO" altLang="nb-NO" sz="2000" b="1" dirty="0"/>
              <a:t>sauenæringa</a:t>
            </a:r>
            <a:r>
              <a:rPr lang="nb-NO" altLang="nb-NO" sz="2000" dirty="0"/>
              <a:t> sitt eget organ for bedre helse og velferd hos norske sauer</a:t>
            </a:r>
          </a:p>
          <a:p>
            <a:r>
              <a:rPr lang="nb-NO" altLang="nb-NO" sz="2000" dirty="0"/>
              <a:t>Et samarbeid mellom Norsk Sau og Geit (NSG), Nortura og de private slakteriene ved Kjøttbransjens landsforbund (KLF)</a:t>
            </a:r>
          </a:p>
          <a:p>
            <a:r>
              <a:rPr lang="nb-NO" altLang="nb-NO" sz="2000" dirty="0"/>
              <a:t>Organisert som e</a:t>
            </a:r>
            <a:r>
              <a:rPr lang="en-US" altLang="nb-NO" sz="2000" dirty="0"/>
              <a:t>n del </a:t>
            </a:r>
            <a:r>
              <a:rPr lang="en-US" altLang="nb-NO" sz="2000" dirty="0" err="1"/>
              <a:t>av</a:t>
            </a:r>
            <a:r>
              <a:rPr lang="en-US" altLang="nb-NO" sz="2000" dirty="0"/>
              <a:t> Animalia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76056" y="2175728"/>
            <a:ext cx="4362128" cy="4349616"/>
          </a:xfrm>
        </p:spPr>
        <p:txBody>
          <a:bodyPr>
            <a:normAutofit/>
          </a:bodyPr>
          <a:lstStyle/>
          <a:p>
            <a:r>
              <a:rPr lang="nb-NO" sz="2000" dirty="0"/>
              <a:t>Vi jobber bl.a. med: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Forebyggende helsearbeid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Bidra i besetningsutredninger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Ny kunnskap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600" dirty="0"/>
              <a:t>Små prosjekter, initiere og delta i forskningsprosjekter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Informasjon - eks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400" dirty="0"/>
              <a:t>Foredrag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400" dirty="0"/>
              <a:t>Sau og geit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400" dirty="0"/>
              <a:t>Nettsider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400" dirty="0"/>
              <a:t>Nyhetsbrev </a:t>
            </a:r>
          </a:p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4</a:t>
            </a:fld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>
            <a:normAutofit/>
          </a:bodyPr>
          <a:lstStyle/>
          <a:p>
            <a:r>
              <a:rPr lang="nb-NO"/>
              <a:t>Helsetjenesten for sau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790" y="0"/>
            <a:ext cx="1464378" cy="206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-27384"/>
            <a:ext cx="1575229" cy="209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Forebygging av mangelsykdommer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3441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Endringer i driftsopplegg og produksjon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Høg andel ensidig grovfôr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Store omstillinger i behov i løpet av året - lam i vekst, sau i </a:t>
            </a:r>
            <a:r>
              <a:rPr lang="nb-NO" dirty="0" err="1"/>
              <a:t>høgdrektighet</a:t>
            </a:r>
            <a:r>
              <a:rPr lang="nb-NO" dirty="0"/>
              <a:t> og tidlig laktasjon, mange foster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Jordsmonn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Kunstgjødsel – kan forskyve balanser og påvirke opptak av enkelte mineraler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D9E6-82AD-4125-85D7-B7A3FE59E939}" type="slidenum">
              <a:rPr lang="nb-NO" smtClean="0"/>
              <a:pPr/>
              <a:t>40</a:t>
            </a:fld>
            <a:endParaRPr lang="nb-NO">
              <a:latin typeface="Verdana" pitchFamily="34" charset="0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659" y="4941168"/>
            <a:ext cx="2748501" cy="183233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81" y="4942582"/>
            <a:ext cx="2457879" cy="184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58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/>
          <a:lstStyle/>
          <a:p>
            <a:r>
              <a:rPr lang="nb-NO" dirty="0"/>
              <a:t>Generell forebygging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692276"/>
            <a:ext cx="7992888" cy="490507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Friske dyr i normalt godt 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Inne – pass spesielt på de søyene som får lite kraftfôr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Beite – størst risiko for mangel hos lam som går på kulturbeite/innmarksbeite hele sommeren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141313"/>
                </a:solidFill>
              </a:rPr>
              <a:t>Innmark – lurt å la dyra ha tilgang til skogkant o.l. med mer varierte beitevekster hvis det er praktisk mulig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Kunstgjødsel – kan forskyve balanser og påvirke opptak av enkelte mineraler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Råmelk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altLang="nb-NO" dirty="0"/>
              <a:t>«Startpakke» med bl.a. vit E, </a:t>
            </a:r>
            <a:r>
              <a:rPr lang="en-US" altLang="nb-NO" dirty="0"/>
              <a:t>B12</a:t>
            </a:r>
            <a:r>
              <a:rPr lang="nb-NO" altLang="nb-NO" dirty="0"/>
              <a:t>, immunstoffer og energi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altLang="nb-NO" sz="2100" dirty="0"/>
              <a:t>Første mål innen 2 timer e. fødsel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altLang="nb-NO" sz="2100" dirty="0"/>
              <a:t>Minst 1 liter råmelk første levedøgn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>
              <a:solidFill>
                <a:srgbClr val="14131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D9E6-82AD-4125-85D7-B7A3FE59E939}" type="slidenum">
              <a:rPr lang="nb-NO" smtClean="0"/>
              <a:pPr/>
              <a:t>41</a:t>
            </a:fld>
            <a:endParaRPr lang="nb-NO">
              <a:latin typeface="Verdana" pitchFamily="34" charset="0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0"/>
            <a:ext cx="3244924" cy="21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2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269776"/>
            <a:ext cx="8229600" cy="1143000"/>
          </a:xfrm>
        </p:spPr>
        <p:txBody>
          <a:bodyPr/>
          <a:lstStyle/>
          <a:p>
            <a:r>
              <a:rPr lang="nb-NO" dirty="0"/>
              <a:t>Hvordan dekke behovet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464496" cy="4648874"/>
          </a:xfrm>
          <a:ln w="38100">
            <a:solidFill>
              <a:schemeClr val="tx1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nb-NO" sz="2400" dirty="0">
                <a:solidFill>
                  <a:srgbClr val="00344C"/>
                </a:solidFill>
              </a:rPr>
              <a:t>Innefôringsperioden </a:t>
            </a:r>
          </a:p>
          <a:p>
            <a:r>
              <a:rPr lang="nb-NO" sz="2000" dirty="0"/>
              <a:t>Grovfôret inneholder vanligvis ikke nok mineraler og vitaminer til å dekke behovet</a:t>
            </a:r>
          </a:p>
          <a:p>
            <a:r>
              <a:rPr lang="nb-NO" sz="2000" dirty="0"/>
              <a:t>Vanligvis nødvendig med tilskudd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Kraftfôr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NB! Mineral- og vitamintilskudd til dyr som får mindre enn 0,3 - 0,4 kg kraftfôr per dag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Saltstein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Ekstra vitamin-E de siste 6 ukene før lamming (søyer med minst 3 lam)</a:t>
            </a:r>
          </a:p>
          <a:p>
            <a:pPr lvl="1" indent="0">
              <a:buNone/>
            </a:pPr>
            <a:endParaRPr lang="nb-NO" sz="1600" dirty="0">
              <a:solidFill>
                <a:srgbClr val="141313"/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69904" y="1772816"/>
            <a:ext cx="4038600" cy="2088232"/>
          </a:xfrm>
          <a:ln w="38100">
            <a:solidFill>
              <a:srgbClr val="00B050"/>
            </a:solidFill>
          </a:ln>
        </p:spPr>
        <p:txBody>
          <a:bodyPr/>
          <a:lstStyle/>
          <a:p>
            <a:r>
              <a:rPr lang="nb-NO" sz="2400" dirty="0">
                <a:solidFill>
                  <a:srgbClr val="00344C"/>
                </a:solidFill>
              </a:rPr>
              <a:t>På beite</a:t>
            </a:r>
          </a:p>
          <a:p>
            <a:r>
              <a:rPr lang="nb-NO" sz="2000" dirty="0"/>
              <a:t>Saltstein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Dekker behovet for salt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Supplement av mikromineraler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42</a:t>
            </a:fld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5069904" y="4221088"/>
            <a:ext cx="4066403" cy="2200602"/>
          </a:xfrm>
          <a:prstGeom prst="rect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b-NO" sz="2400" dirty="0">
                <a:solidFill>
                  <a:srgbClr val="00344C"/>
                </a:solidFill>
                <a:latin typeface="Arial"/>
              </a:rPr>
              <a:t>Ved mangeltilstander</a:t>
            </a:r>
          </a:p>
          <a:p>
            <a:pPr marL="4977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Gjødsling (innmark) for å justere på mineralinnholdet i grovfôr/beitegras</a:t>
            </a:r>
          </a:p>
          <a:p>
            <a:pPr marL="4977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Spesielle tilskudd til dyra inne og/eller i beiteperioden (beite: Co, </a:t>
            </a:r>
            <a:r>
              <a:rPr lang="nb-NO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nb-NO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evt</a:t>
            </a:r>
            <a:r>
              <a:rPr lang="nb-NO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Se/I)</a:t>
            </a:r>
          </a:p>
        </p:txBody>
      </p:sp>
    </p:spTree>
    <p:extLst>
      <p:ext uri="{BB962C8B-B14F-4D97-AF65-F5344CB8AC3E}">
        <p14:creationId xmlns:p14="http://schemas.microsoft.com/office/powerpoint/2010/main" val="380496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Ulike måter å gi mineraltilskudd på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43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395536" y="2325227"/>
            <a:ext cx="8229600" cy="434413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Tildelingsmåter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Mineralblandinger beregnet for daglig tildeling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Mineralblandinger beregnet for fri tilgang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Saltstein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Gjødsling med spesialgjødsel (kulturbeite, spes. Co og Se)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Mineralbolus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Hva skal jeg bruke? Vurdere ut fra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Hvilken tildelingsform er mest praktisk i sauebesetningen?</a:t>
            </a:r>
          </a:p>
          <a:p>
            <a:pPr marL="1170900" lvl="2" indent="-342900">
              <a:buFont typeface="Arial" panose="020B0604020202020204" pitchFamily="34" charset="0"/>
              <a:buChar char="•"/>
            </a:pPr>
            <a:r>
              <a:rPr lang="nb-NO" dirty="0"/>
              <a:t>Avhenger av driftsforholdene på gården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Faktiske problemer i flokken - mangelproblematikk?</a:t>
            </a:r>
          </a:p>
          <a:p>
            <a:r>
              <a:rPr lang="nb-NO" dirty="0"/>
              <a:t>-&gt; Hva som er den beste løsninga varierer mellom besetninger </a:t>
            </a:r>
          </a:p>
          <a:p>
            <a:endParaRPr lang="nb-NO" dirty="0"/>
          </a:p>
        </p:txBody>
      </p:sp>
      <p:pic>
        <p:nvPicPr>
          <p:cNvPr id="6" name="Picture 5" descr="villsau l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27" y="1196753"/>
            <a:ext cx="168182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7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Mineralblandinger beregnet for daglig tildeling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89384" y="1782030"/>
            <a:ext cx="7639000" cy="434413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Pulver, pellets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Pulver - strø på surfôret (klistrer seg til graset), fungerer dårligere på høy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Pellets - mer smakelig (korn), må ofte gi større mengde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Best egnet til innefôring, fungerer ofte best med fôrbrett, fôrkrybbe o.l.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Relativt god kontroll på tildelinga hvis alle kan ete samtidig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Relativt arbeidskrevende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endParaRPr lang="nb-NO" sz="180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590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629816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nb-NO" dirty="0"/>
              <a:t>Mineralblandinger beregnet for fri tilgang 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45</a:t>
            </a:fld>
            <a:endParaRPr lang="nb-NO"/>
          </a:p>
        </p:txBody>
      </p:sp>
      <p:sp>
        <p:nvSpPr>
          <p:cNvPr id="5" name="Plassholder for innhold 3"/>
          <p:cNvSpPr>
            <a:spLocks noGrp="1"/>
          </p:cNvSpPr>
          <p:nvPr>
            <p:ph idx="1"/>
          </p:nvPr>
        </p:nvSpPr>
        <p:spPr>
          <a:xfrm>
            <a:off x="374848" y="1782030"/>
            <a:ext cx="8229600" cy="434413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Bøtte, blokk, pulver, mineralstein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Mineralstein hardere, tåler nok best utendørs bruk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Lite arbeidskrevende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Vanskelig å sikre at alle får, kan bli stor variasjon i inntaket mellom dyr (rang o.l.)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Grov oversikt over mineraltilførsel på gruppenivå – må regne på hvor fort det minker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sz="1800" dirty="0" err="1"/>
              <a:t>Smakelighet</a:t>
            </a:r>
            <a:r>
              <a:rPr lang="nb-NO" sz="18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200" dirty="0"/>
          </a:p>
          <a:p>
            <a:endParaRPr lang="nb-NO" sz="2000" dirty="0"/>
          </a:p>
          <a:p>
            <a:pPr marL="1069200" lvl="1" indent="-45720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42826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/>
          <a:lstStyle/>
          <a:p>
            <a:r>
              <a:rPr lang="nb-NO" dirty="0"/>
              <a:t>Saltstein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b-NO" altLang="nb-NO" sz="1800" dirty="0">
                <a:ea typeface="Calibri" pitchFamily="34" charset="0"/>
                <a:cs typeface="Times New Roman" pitchFamily="18" charset="0"/>
              </a:rPr>
              <a:t>De fleste beiteplanter inneholder mindre </a:t>
            </a:r>
            <a:r>
              <a:rPr lang="nb-NO" altLang="nb-NO" sz="1800" dirty="0" err="1">
                <a:ea typeface="Calibri" pitchFamily="34" charset="0"/>
                <a:cs typeface="Times New Roman" pitchFamily="18" charset="0"/>
              </a:rPr>
              <a:t>NaCl</a:t>
            </a:r>
            <a:r>
              <a:rPr lang="nb-NO" altLang="nb-NO" sz="1800" dirty="0">
                <a:ea typeface="Calibri" pitchFamily="34" charset="0"/>
                <a:cs typeface="Times New Roman" pitchFamily="18" charset="0"/>
              </a:rPr>
              <a:t> enn behovet, bortsett fra helt </a:t>
            </a:r>
            <a:r>
              <a:rPr lang="nb-NO" altLang="nb-NO" sz="1800" dirty="0">
                <a:solidFill>
                  <a:srgbClr val="321B0B"/>
                </a:solidFill>
                <a:ea typeface="Calibri" pitchFamily="34" charset="0"/>
                <a:cs typeface="Times New Roman" pitchFamily="18" charset="0"/>
              </a:rPr>
              <a:t>ute ved sjøen.</a:t>
            </a:r>
          </a:p>
          <a:p>
            <a:pPr>
              <a:defRPr/>
            </a:pPr>
            <a:r>
              <a:rPr lang="nb-NO" altLang="nb-NO" sz="2000" dirty="0">
                <a:solidFill>
                  <a:srgbClr val="321B0B"/>
                </a:solidFill>
                <a:ea typeface="Calibri" pitchFamily="34" charset="0"/>
                <a:cs typeface="Times New Roman" pitchFamily="18" charset="0"/>
              </a:rPr>
              <a:t>Sauen regulerer inntaket etter behovet - «Saltsult»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altLang="nb-NO" sz="1800" dirty="0">
                <a:solidFill>
                  <a:srgbClr val="321B0B"/>
                </a:solidFill>
                <a:ea typeface="Calibri" pitchFamily="34" charset="0"/>
                <a:cs typeface="Times New Roman" pitchFamily="18" charset="0"/>
              </a:rPr>
              <a:t>Saltsmak – tilføre sporelementer i saltslikkestein og mineralblandinger. </a:t>
            </a:r>
          </a:p>
          <a:p>
            <a:pPr marL="285750" lvl="1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nb-NO" altLang="nb-NO" sz="1800" dirty="0">
                <a:solidFill>
                  <a:srgbClr val="321B0B"/>
                </a:solidFill>
                <a:ea typeface="Calibri" pitchFamily="34" charset="0"/>
                <a:cs typeface="Times New Roman" pitchFamily="18" charset="0"/>
              </a:rPr>
              <a:t>Mindre saltsultne på beiter nær sjøen</a:t>
            </a:r>
            <a:endParaRPr lang="nb-NO" sz="1800" dirty="0">
              <a:solidFill>
                <a:srgbClr val="321B0B"/>
              </a:solidFill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nb-NO" altLang="nb-NO" sz="1800" dirty="0">
              <a:solidFill>
                <a:srgbClr val="321B0B"/>
              </a:solidFill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nb-NO" altLang="nb-NO" sz="1800" dirty="0">
              <a:solidFill>
                <a:srgbClr val="321B0B"/>
              </a:solidFill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nb-NO" altLang="nb-NO" sz="1800" dirty="0">
              <a:solidFill>
                <a:srgbClr val="321B0B"/>
              </a:solidFill>
              <a:ea typeface="Calibri" pitchFamily="34" charset="0"/>
              <a:cs typeface="Times New Roman" pitchFamily="18" charset="0"/>
            </a:endParaRP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782030"/>
            <a:ext cx="4388296" cy="434413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b-NO" altLang="nb-NO" sz="2000" dirty="0">
                <a:solidFill>
                  <a:srgbClr val="321B0B"/>
                </a:solidFill>
                <a:ea typeface="Calibri" pitchFamily="34" charset="0"/>
                <a:cs typeface="Times New Roman" pitchFamily="18" charset="0"/>
              </a:rPr>
              <a:t>Mangel: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altLang="nb-NO" sz="1800" dirty="0">
                <a:solidFill>
                  <a:srgbClr val="321B0B"/>
                </a:solidFill>
                <a:ea typeface="Calibri" pitchFamily="34" charset="0"/>
                <a:cs typeface="Times New Roman" pitchFamily="18" charset="0"/>
              </a:rPr>
              <a:t>Sjelden sjuke, men kan gi redusert appetitt, melkeproduksjon og tilvekst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altLang="nb-NO" sz="1800" dirty="0">
                <a:solidFill>
                  <a:srgbClr val="321B0B"/>
                </a:solidFill>
                <a:ea typeface="Calibri" pitchFamily="34" charset="0"/>
                <a:cs typeface="Times New Roman" pitchFamily="18" charset="0"/>
              </a:rPr>
              <a:t>Påvirke opptaket av andre mineraler 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nb-NO" altLang="nb-NO" sz="1800" b="1" dirty="0">
                <a:solidFill>
                  <a:srgbClr val="321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Mg: graskrampe</a:t>
            </a:r>
            <a:r>
              <a:rPr lang="nb-NO" altLang="nb-NO" sz="1800" dirty="0">
                <a:solidFill>
                  <a:srgbClr val="321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(melkefeber)</a:t>
            </a:r>
            <a:endParaRPr lang="nb-NO" altLang="nb-NO" sz="1800" dirty="0">
              <a:solidFill>
                <a:srgbClr val="321B0B"/>
              </a:solidFill>
              <a:ea typeface="Calibri" pitchFamily="34" charset="0"/>
              <a:cs typeface="Times New Roman" pitchFamily="18" charset="0"/>
            </a:endParaRPr>
          </a:p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46</a:t>
            </a:fld>
            <a:endParaRPr lang="nb-NO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999594"/>
            <a:ext cx="4283967" cy="285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61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5192" y="1916832"/>
            <a:ext cx="4798876" cy="4941168"/>
          </a:xfrm>
        </p:spPr>
        <p:txBody>
          <a:bodyPr>
            <a:normAutofit/>
          </a:bodyPr>
          <a:lstStyle/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nb-NO" altLang="nb-NO" sz="2400" dirty="0">
                <a:ea typeface="Calibri" pitchFamily="34" charset="0"/>
                <a:cs typeface="Times New Roman" pitchFamily="18" charset="0"/>
              </a:rPr>
              <a:t>Saltslikkestein inne og på beite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defRPr/>
            </a:pPr>
            <a:r>
              <a:rPr lang="nb-NO" altLang="nb-NO" dirty="0">
                <a:ea typeface="Calibri" pitchFamily="34" charset="0"/>
                <a:cs typeface="Times New Roman" pitchFamily="18" charset="0"/>
              </a:rPr>
              <a:t>Finnes saltstein med/uten </a:t>
            </a:r>
            <a:r>
              <a:rPr lang="nb-NO" altLang="nb-NO" dirty="0" err="1">
                <a:ea typeface="Calibri" pitchFamily="34" charset="0"/>
                <a:cs typeface="Times New Roman" pitchFamily="18" charset="0"/>
              </a:rPr>
              <a:t>Cu</a:t>
            </a:r>
            <a:r>
              <a:rPr lang="nb-NO" altLang="nb-NO" dirty="0"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indent="0">
              <a:buFontTx/>
              <a:buNone/>
              <a:defRPr/>
            </a:pPr>
            <a:endParaRPr lang="nb-NO" altLang="nb-NO" dirty="0">
              <a:ea typeface="Calibri" pitchFamily="34" charset="0"/>
              <a:cs typeface="Times New Roman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nb-NO" altLang="nb-NO" dirty="0">
                <a:ea typeface="Calibri" pitchFamily="34" charset="0"/>
                <a:cs typeface="Times New Roman" pitchFamily="18" charset="0"/>
              </a:rPr>
              <a:t>NB! plassering på beitet: </a:t>
            </a:r>
          </a:p>
          <a:p>
            <a:pPr lvl="1">
              <a:defRPr/>
            </a:pPr>
            <a:r>
              <a:rPr lang="nb-NO" altLang="nb-NO" dirty="0">
                <a:ea typeface="Calibri" pitchFamily="34" charset="0"/>
                <a:cs typeface="Times New Roman" pitchFamily="18" charset="0"/>
              </a:rPr>
              <a:t>Steingrunn o.l. </a:t>
            </a:r>
          </a:p>
          <a:p>
            <a:pPr lvl="2">
              <a:defRPr/>
            </a:pPr>
            <a:r>
              <a:rPr lang="nb-NO" altLang="nb-NO" sz="1800" dirty="0">
                <a:ea typeface="Calibri" pitchFamily="34" charset="0"/>
                <a:cs typeface="Times New Roman" pitchFamily="18" charset="0"/>
              </a:rPr>
              <a:t>IKKE gras: parasittlarver </a:t>
            </a:r>
            <a:r>
              <a:rPr lang="nb-NO" altLang="nb-NO" sz="1800" dirty="0"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</a:t>
            </a:r>
            <a:endParaRPr lang="nb-NO" altLang="nb-NO" sz="1800" dirty="0">
              <a:ea typeface="Calibri" pitchFamily="34" charset="0"/>
              <a:cs typeface="Times New Roman" pitchFamily="18" charset="0"/>
            </a:endParaRPr>
          </a:p>
          <a:p>
            <a:pPr lvl="1">
              <a:defRPr/>
            </a:pPr>
            <a:r>
              <a:rPr lang="nb-NO" altLang="nb-NO" dirty="0">
                <a:ea typeface="Calibri" pitchFamily="34" charset="0"/>
                <a:cs typeface="Times New Roman" pitchFamily="18" charset="0"/>
              </a:rPr>
              <a:t>Flere steiner -&gt; mindre smittepress </a:t>
            </a:r>
          </a:p>
          <a:p>
            <a:pPr lvl="1">
              <a:defRPr/>
            </a:pPr>
            <a:r>
              <a:rPr lang="nb-NO" altLang="nb-NO" dirty="0">
                <a:ea typeface="Calibri" pitchFamily="34" charset="0"/>
                <a:cs typeface="Times New Roman" pitchFamily="18" charset="0"/>
              </a:rPr>
              <a:t>Skift på plasseringa </a:t>
            </a:r>
          </a:p>
          <a:p>
            <a:pPr lvl="2">
              <a:defRPr/>
            </a:pPr>
            <a:r>
              <a:rPr lang="nb-NO" altLang="nb-NO" sz="1800" dirty="0">
                <a:ea typeface="Calibri" pitchFamily="34" charset="0"/>
                <a:cs typeface="Times New Roman" pitchFamily="18" charset="0"/>
              </a:rPr>
              <a:t>samme sted år etter år -&gt; økt smittepress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851919" cy="257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229600" cy="1143000"/>
          </a:xfrm>
        </p:spPr>
        <p:txBody>
          <a:bodyPr/>
          <a:lstStyle/>
          <a:p>
            <a:r>
              <a:rPr lang="nb-NO" dirty="0"/>
              <a:t>Saltstein forts.  </a:t>
            </a:r>
          </a:p>
        </p:txBody>
      </p:sp>
      <p:pic>
        <p:nvPicPr>
          <p:cNvPr id="7" name="Picture 5" descr="Image35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2708920"/>
            <a:ext cx="3888432" cy="289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5184068" y="5661248"/>
            <a:ext cx="248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344C"/>
                </a:solidFill>
              </a:rPr>
              <a:t>Foto: Orion Pharma</a:t>
            </a:r>
          </a:p>
        </p:txBody>
      </p:sp>
    </p:spTree>
    <p:extLst>
      <p:ext uri="{BB962C8B-B14F-4D97-AF65-F5344CB8AC3E}">
        <p14:creationId xmlns:p14="http://schemas.microsoft.com/office/powerpoint/2010/main" val="15004279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Mineralbolus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48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323528" y="1656184"/>
            <a:ext cx="8496944" cy="501317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Kapsel som ligger i nettmagen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Gradvis frigiving av mineraler i et gitt tidsrom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Vanligvis 4-6 </a:t>
            </a:r>
            <a:r>
              <a:rPr lang="nb-NO" dirty="0" err="1"/>
              <a:t>mnd</a:t>
            </a:r>
            <a:r>
              <a:rPr lang="nb-NO" dirty="0"/>
              <a:t> - avhengig av type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Mikromineraler: hovedsakelig Se, I, Co, </a:t>
            </a:r>
            <a:r>
              <a:rPr lang="nb-NO" dirty="0" err="1"/>
              <a:t>Cu</a:t>
            </a:r>
            <a:r>
              <a:rPr lang="nb-NO" dirty="0"/>
              <a:t> (enkeltvis eller i kombinasjon)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Noen typer inneholder vit A, D og 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Lite arbeid, bortsett fra selve innlegginga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Sikrer individuell tildeling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Når kan bolus være aktuelt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I besetninger der bolus vurderes som den mest praktiske tildelingsformen (f.eks. islandshekk, helårs utegang, beiteperioden)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Ved behov for tilskudd for å forebygge mangel (NB! Sjekk at innholdet i bolusen er tilstrekkelig)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6" name="Bilde 5"/>
          <p:cNvPicPr/>
          <p:nvPr/>
        </p:nvPicPr>
        <p:blipFill rotWithShape="1">
          <a:blip r:embed="rId2"/>
          <a:srcRect l="16534" t="18029" r="57733" b="45326"/>
          <a:stretch/>
        </p:blipFill>
        <p:spPr bwMode="auto">
          <a:xfrm>
            <a:off x="6588224" y="-27384"/>
            <a:ext cx="2592288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Bilde 6"/>
          <p:cNvPicPr/>
          <p:nvPr/>
        </p:nvPicPr>
        <p:blipFill rotWithShape="1">
          <a:blip r:embed="rId3"/>
          <a:srcRect l="11464" t="39584" r="69246" b="45326"/>
          <a:stretch/>
        </p:blipFill>
        <p:spPr bwMode="auto">
          <a:xfrm>
            <a:off x="3923928" y="30821"/>
            <a:ext cx="2748146" cy="987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Bilde 7"/>
          <p:cNvPicPr/>
          <p:nvPr/>
        </p:nvPicPr>
        <p:blipFill rotWithShape="1">
          <a:blip r:embed="rId4"/>
          <a:srcRect l="16535" t="25083" r="54034" b="41799"/>
          <a:stretch/>
        </p:blipFill>
        <p:spPr bwMode="auto">
          <a:xfrm>
            <a:off x="7448549" y="1546795"/>
            <a:ext cx="1695450" cy="1073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18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Mineralbolus -forhåndsregler ved bruk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49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457200" y="1965187"/>
            <a:ext cx="8229600" cy="43441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NB! </a:t>
            </a:r>
            <a:r>
              <a:rPr lang="nb-NO" dirty="0" err="1"/>
              <a:t>Cu</a:t>
            </a:r>
            <a:r>
              <a:rPr lang="nb-NO" dirty="0"/>
              <a:t> og Se (forgiftningsfare)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Følg produsentenes anbefalinger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NB! Minimumsvekt (f.eks. &gt; 40 kg) </a:t>
            </a:r>
          </a:p>
          <a:p>
            <a:pPr marL="1170900" lvl="2" indent="-342900">
              <a:buFont typeface="Arial" panose="020B0604020202020204" pitchFamily="34" charset="0"/>
              <a:buChar char="•"/>
            </a:pPr>
            <a:r>
              <a:rPr lang="nb-NO" dirty="0" err="1"/>
              <a:t>Påsettlam</a:t>
            </a:r>
            <a:r>
              <a:rPr lang="nb-NO" dirty="0"/>
              <a:t> små raser, evt. bolus til lam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Lam må ha utviklet vom (ca. 2 </a:t>
            </a:r>
            <a:r>
              <a:rPr lang="nb-NO" dirty="0" err="1"/>
              <a:t>mnd</a:t>
            </a:r>
            <a:r>
              <a:rPr lang="nb-NO" dirty="0"/>
              <a:t>)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Produsenten bør ha dokumentasjon på at bolusen blir liggende der den skal og avgir riktig mengde 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Bruk en </a:t>
            </a:r>
            <a:r>
              <a:rPr lang="nb-NO" dirty="0" err="1"/>
              <a:t>inngiver</a:t>
            </a:r>
            <a:r>
              <a:rPr lang="nb-NO" dirty="0"/>
              <a:t> som er beregnet for den bolusen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Når, hvilke dyr? Dette kan produsenten gi råd om</a:t>
            </a:r>
          </a:p>
          <a:p>
            <a:pPr marL="1170900" lvl="2" indent="-342900">
              <a:buFont typeface="Arial" panose="020B0604020202020204" pitchFamily="34" charset="0"/>
              <a:buChar char="•"/>
            </a:pPr>
            <a:r>
              <a:rPr lang="nb-NO" dirty="0"/>
              <a:t>F.eks. Se/I-bolus til påsett og voksne 1-2 ganger i året</a:t>
            </a:r>
          </a:p>
          <a:p>
            <a:pPr marL="1170900" lvl="2" indent="-342900">
              <a:buFont typeface="Arial" panose="020B0604020202020204" pitchFamily="34" charset="0"/>
              <a:buChar char="•"/>
            </a:pPr>
            <a:r>
              <a:rPr lang="nb-NO" dirty="0"/>
              <a:t>Co-mangel: kan være behov for å gi til lamma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638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tel 4"/>
          <p:cNvSpPr>
            <a:spLocks noGrp="1"/>
          </p:cNvSpPr>
          <p:nvPr>
            <p:ph type="title"/>
          </p:nvPr>
        </p:nvSpPr>
        <p:spPr>
          <a:xfrm>
            <a:off x="374848" y="188640"/>
            <a:ext cx="8229600" cy="1143000"/>
          </a:xfrm>
        </p:spPr>
        <p:txBody>
          <a:bodyPr>
            <a:normAutofit/>
          </a:bodyPr>
          <a:lstStyle/>
          <a:p>
            <a:r>
              <a:rPr lang="nb-NO" sz="3600" dirty="0"/>
              <a:t>Eksempler - info</a:t>
            </a:r>
          </a:p>
        </p:txBody>
      </p:sp>
      <p:pic>
        <p:nvPicPr>
          <p:cNvPr id="69635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270" y="1340769"/>
            <a:ext cx="5677906" cy="362015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95" y="3799382"/>
            <a:ext cx="2295770" cy="305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P:\Husdyr\_HTsau\Nyhetsbrev HT-sau\Nyhetsbrev HT-sau og SK\Påmeldingsrute, annonse S&amp;G og NVT\oppslag NVT og praksisnytt\Nyhetsbrevannonsesaufebruar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22602"/>
            <a:ext cx="4932040" cy="31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966" y="4788394"/>
            <a:ext cx="1464378" cy="206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599">
            <a:off x="5844227" y="3033169"/>
            <a:ext cx="1427376" cy="179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lassholder for innhold 1"/>
          <p:cNvSpPr txBox="1">
            <a:spLocks/>
          </p:cNvSpPr>
          <p:nvPr/>
        </p:nvSpPr>
        <p:spPr>
          <a:xfrm>
            <a:off x="467089" y="5022026"/>
            <a:ext cx="4032903" cy="847050"/>
          </a:xfrm>
          <a:prstGeom prst="rect">
            <a:avLst/>
          </a:prstGeom>
          <a:noFill/>
          <a:ln w="28575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spcAft>
                <a:spcPts val="600"/>
              </a:spcAft>
              <a:buFont typeface="Wingdings" charset="2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612000" indent="-288000" algn="l" defTabSz="457200" rtl="0" eaLnBrk="1" latinLnBrk="0" hangingPunct="1">
              <a:spcBef>
                <a:spcPts val="672"/>
              </a:spcBef>
              <a:buFont typeface="Arial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defRPr>
            </a:lvl2pPr>
            <a:lvl3pPr marL="828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008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nb-NO" sz="2000" dirty="0">
                <a:solidFill>
                  <a:srgbClr val="002060"/>
                </a:solidFill>
              </a:rPr>
              <a:t>www.animalia.no/htsau</a:t>
            </a:r>
          </a:p>
          <a:p>
            <a:r>
              <a:rPr lang="nb-NO" sz="2000" dirty="0">
                <a:solidFill>
                  <a:srgbClr val="002060"/>
                </a:solidFill>
              </a:rPr>
              <a:t>www.animalia.no/Sauehelsenett</a:t>
            </a:r>
          </a:p>
        </p:txBody>
      </p:sp>
    </p:spTree>
    <p:extLst>
      <p:ext uri="{BB962C8B-B14F-4D97-AF65-F5344CB8AC3E}">
        <p14:creationId xmlns:p14="http://schemas.microsoft.com/office/powerpoint/2010/main" val="225289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Mineralboluser</a:t>
            </a:r>
            <a:r>
              <a:rPr lang="nb-NO" dirty="0"/>
              <a:t> som selges i Norge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50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457200" y="1893179"/>
            <a:ext cx="8229600" cy="43441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Akselsens agenturer (selges gjennom veterinær)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Voksne og lam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Animax</a:t>
            </a:r>
            <a:endParaRPr lang="nb-NO" dirty="0"/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Voksne og lam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Felleskjøpet (Pluss Bolus sau)</a:t>
            </a:r>
          </a:p>
          <a:p>
            <a:pPr marL="954900" lvl="1" indent="-342900">
              <a:buFont typeface="Arial" panose="020B0604020202020204" pitchFamily="34" charset="0"/>
              <a:buChar char="•"/>
            </a:pPr>
            <a:r>
              <a:rPr lang="nb-NO" dirty="0"/>
              <a:t>Voksne dyr - beite</a:t>
            </a:r>
          </a:p>
        </p:txBody>
      </p:sp>
    </p:spTree>
    <p:extLst>
      <p:ext uri="{BB962C8B-B14F-4D97-AF65-F5344CB8AC3E}">
        <p14:creationId xmlns:p14="http://schemas.microsoft.com/office/powerpoint/2010/main" val="5082196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4. Hvordan kartlegge mineralstatus i besetningen?</a:t>
            </a:r>
          </a:p>
        </p:txBody>
      </p:sp>
    </p:spTree>
    <p:extLst>
      <p:ext uri="{BB962C8B-B14F-4D97-AF65-F5344CB8AC3E}">
        <p14:creationId xmlns:p14="http://schemas.microsoft.com/office/powerpoint/2010/main" val="3970500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>
            <a:normAutofit/>
          </a:bodyPr>
          <a:lstStyle/>
          <a:p>
            <a:r>
              <a:rPr lang="nb-NO" dirty="0"/>
              <a:t>Prøvetaking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52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395536" y="1821171"/>
            <a:ext cx="4906888" cy="477618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Jordprøver, erfaring, lokal kunnskap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Fôrprøve</a:t>
            </a:r>
            <a:r>
              <a:rPr lang="nb-NO" dirty="0"/>
              <a:t> med mineralanalyse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rgbClr val="231D08"/>
                </a:solidFill>
              </a:rPr>
              <a:t>Blodprøver (dyras status)</a:t>
            </a:r>
          </a:p>
          <a:p>
            <a:pPr marL="954900" lvl="1" indent="-342900">
              <a:buFont typeface="Calibri" panose="020F0502020204030204" pitchFamily="34" charset="0"/>
              <a:buChar char="-"/>
            </a:pPr>
            <a:r>
              <a:rPr lang="nb-NO" dirty="0">
                <a:solidFill>
                  <a:srgbClr val="231D08"/>
                </a:solidFill>
              </a:rPr>
              <a:t>Når? </a:t>
            </a:r>
            <a:r>
              <a:rPr lang="nb-NO" dirty="0" err="1">
                <a:solidFill>
                  <a:srgbClr val="231D08"/>
                </a:solidFill>
              </a:rPr>
              <a:t>avh</a:t>
            </a:r>
            <a:r>
              <a:rPr lang="nb-NO" dirty="0">
                <a:solidFill>
                  <a:srgbClr val="231D08"/>
                </a:solidFill>
              </a:rPr>
              <a:t>. av problemet, men et </a:t>
            </a:r>
            <a:r>
              <a:rPr lang="nb-NO" dirty="0" err="1">
                <a:solidFill>
                  <a:srgbClr val="231D08"/>
                </a:solidFill>
              </a:rPr>
              <a:t>utg.pkt</a:t>
            </a:r>
            <a:r>
              <a:rPr lang="nb-NO" dirty="0">
                <a:solidFill>
                  <a:srgbClr val="231D08"/>
                </a:solidFill>
              </a:rPr>
              <a:t>:</a:t>
            </a:r>
          </a:p>
          <a:p>
            <a:pPr marL="1170900" lvl="2" indent="-342900">
              <a:buFont typeface="Calibri" panose="020F0502020204030204" pitchFamily="34" charset="0"/>
              <a:buChar char="-"/>
            </a:pPr>
            <a:r>
              <a:rPr lang="nb-NO" dirty="0">
                <a:solidFill>
                  <a:srgbClr val="231D08"/>
                </a:solidFill>
              </a:rPr>
              <a:t>Søyer før lamming (risiko mangel lam ved fødsel)</a:t>
            </a:r>
          </a:p>
          <a:p>
            <a:pPr marL="1170900" lvl="2" indent="-342900">
              <a:buFont typeface="Calibri" panose="020F0502020204030204" pitchFamily="34" charset="0"/>
              <a:buChar char="-"/>
            </a:pPr>
            <a:r>
              <a:rPr lang="nb-NO" dirty="0">
                <a:solidFill>
                  <a:srgbClr val="231D08"/>
                </a:solidFill>
              </a:rPr>
              <a:t>Lam i vekst (info om beiteperioden, spes. </a:t>
            </a:r>
            <a:r>
              <a:rPr lang="nb-NO" dirty="0" err="1">
                <a:solidFill>
                  <a:srgbClr val="231D08"/>
                </a:solidFill>
              </a:rPr>
              <a:t>Cu</a:t>
            </a:r>
            <a:r>
              <a:rPr lang="nb-NO" dirty="0">
                <a:solidFill>
                  <a:srgbClr val="231D08"/>
                </a:solidFill>
              </a:rPr>
              <a:t>, Co og 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231D08"/>
                </a:solidFill>
              </a:rPr>
              <a:t>Leverprøver av </a:t>
            </a:r>
            <a:r>
              <a:rPr lang="nb-NO" dirty="0" err="1">
                <a:solidFill>
                  <a:srgbClr val="231D08"/>
                </a:solidFill>
              </a:rPr>
              <a:t>slaktelam</a:t>
            </a:r>
            <a:endParaRPr lang="nb-NO" dirty="0">
              <a:solidFill>
                <a:srgbClr val="231D0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231D08"/>
                </a:solidFill>
              </a:rPr>
              <a:t>(Effekt av tilskudd)</a:t>
            </a:r>
          </a:p>
          <a:p>
            <a:endParaRPr lang="nb-NO" dirty="0"/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7" name="Bildeforklaring formet som et avrundet rektangel 6"/>
          <p:cNvSpPr/>
          <p:nvPr/>
        </p:nvSpPr>
        <p:spPr>
          <a:xfrm>
            <a:off x="7236296" y="2780928"/>
            <a:ext cx="1656184" cy="1152128"/>
          </a:xfrm>
          <a:prstGeom prst="wedgeRoundRect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/>
          <p:cNvSpPr txBox="1"/>
          <p:nvPr/>
        </p:nvSpPr>
        <p:spPr>
          <a:xfrm>
            <a:off x="7704348" y="2895327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b="1" dirty="0">
                <a:solidFill>
                  <a:srgbClr val="231D08"/>
                </a:solidFill>
              </a:rPr>
              <a:t>?</a:t>
            </a:r>
          </a:p>
        </p:txBody>
      </p:sp>
      <p:pic>
        <p:nvPicPr>
          <p:cNvPr id="10" name="Bilde 9" descr="C:\Users\vitom\Desktop\FåreBygg\Fårebygg besetningsbesøk\Bilder\FåreBygg bilder_VT\IMG_115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4141470"/>
            <a:ext cx="3622675" cy="2716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43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Innspill til ny langtidsplan for Helsetjenesten for sau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400" dirty="0">
                <a:solidFill>
                  <a:srgbClr val="00344C"/>
                </a:solidFill>
              </a:rPr>
              <a:t>Norsk sauehelse mot 2025?</a:t>
            </a:r>
          </a:p>
        </p:txBody>
      </p:sp>
    </p:spTree>
    <p:extLst>
      <p:ext uri="{BB962C8B-B14F-4D97-AF65-F5344CB8AC3E}">
        <p14:creationId xmlns:p14="http://schemas.microsoft.com/office/powerpoint/2010/main" val="791264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 til gruppene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54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395536" y="1926046"/>
            <a:ext cx="8229600" cy="4815322"/>
          </a:xfrm>
        </p:spPr>
        <p:txBody>
          <a:bodyPr>
            <a:normAutofit fontScale="85000" lnSpcReduction="20000"/>
          </a:bodyPr>
          <a:lstStyle/>
          <a:p>
            <a:pPr marL="457200" lvl="0" indent="-457200">
              <a:buFont typeface="+mj-lt"/>
              <a:buAutoNum type="arabicParenR"/>
            </a:pPr>
            <a:r>
              <a:rPr lang="nb-NO" dirty="0"/>
              <a:t>Hva er de viktigste helse/sjukdomsutfordringene i saueholdet i dag og om 10 år? </a:t>
            </a:r>
          </a:p>
          <a:p>
            <a:pPr marL="457200" lvl="0" indent="-457200">
              <a:buFont typeface="+mj-lt"/>
              <a:buAutoNum type="arabicParenR"/>
            </a:pPr>
            <a:r>
              <a:rPr lang="nb-NO" dirty="0"/>
              <a:t>Har vi velferdsutfordringer (unntatt rovdyr) i saueholdet som det er viktig å fokusere på og forbedre? Både med tanke på sauen, bonden og sauenæringas omdømme. </a:t>
            </a:r>
          </a:p>
          <a:p>
            <a:pPr marL="457200" lvl="0" indent="-457200">
              <a:buFont typeface="+mj-lt"/>
              <a:buAutoNum type="arabicParenR"/>
            </a:pPr>
            <a:r>
              <a:rPr lang="nb-NO" dirty="0"/>
              <a:t>Er det områder der det mangler kunnskap/løsninger og der det er behov for forskning og ny kunnskap? Hva er det viktigste? </a:t>
            </a:r>
          </a:p>
          <a:p>
            <a:pPr marL="457200" lvl="0" indent="-457200">
              <a:buFont typeface="+mj-lt"/>
              <a:buAutoNum type="arabicParenR"/>
            </a:pPr>
            <a:r>
              <a:rPr lang="nb-NO" dirty="0"/>
              <a:t>Hvordan vil du (sauebonden) helst få tilgang til ny kunnskap, informasjon og rådgiving?   </a:t>
            </a:r>
          </a:p>
          <a:p>
            <a:pPr marL="457200" lvl="0" indent="-457200">
              <a:buFont typeface="+mj-lt"/>
              <a:buAutoNum type="arabicParenR"/>
            </a:pPr>
            <a:r>
              <a:rPr lang="nb-NO" dirty="0"/>
              <a:t>Har vi smittsomme sjukdommer som bør bekjempes, slik man for eksempel har gjort i prosjektene </a:t>
            </a:r>
            <a:r>
              <a:rPr lang="nb-NO" i="1" dirty="0"/>
              <a:t>Friske føtter </a:t>
            </a:r>
            <a:r>
              <a:rPr lang="nb-NO" dirty="0"/>
              <a:t>(</a:t>
            </a:r>
            <a:r>
              <a:rPr lang="nb-NO" dirty="0" err="1"/>
              <a:t>fotråte</a:t>
            </a:r>
            <a:r>
              <a:rPr lang="nb-NO" dirty="0"/>
              <a:t>) og </a:t>
            </a:r>
            <a:r>
              <a:rPr lang="nb-NO" i="1" dirty="0"/>
              <a:t>Friskere geiter </a:t>
            </a:r>
            <a:r>
              <a:rPr lang="nb-NO" dirty="0"/>
              <a:t>(</a:t>
            </a:r>
            <a:r>
              <a:rPr lang="nb-NO" dirty="0" err="1"/>
              <a:t>byllesjuke</a:t>
            </a:r>
            <a:r>
              <a:rPr lang="nb-NO" dirty="0"/>
              <a:t>, CAE og paratuberkulose)?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Innspillene sendes på e-post til </a:t>
            </a:r>
            <a:r>
              <a:rPr lang="nb-NO" b="1" dirty="0"/>
              <a:t>ht.sau@animalia.no</a:t>
            </a:r>
          </a:p>
          <a:p>
            <a:pPr lvl="0"/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94549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135730"/>
            <a:ext cx="5976664" cy="569946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Grovfôranalyse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4294967295"/>
          </p:nvPr>
        </p:nvSpPr>
        <p:spPr>
          <a:xfrm>
            <a:off x="1056928" y="6477000"/>
            <a:ext cx="1066800" cy="228600"/>
          </a:xfrm>
          <a:prstGeom prst="rect">
            <a:avLst/>
          </a:prstGeom>
        </p:spPr>
        <p:txBody>
          <a:bodyPr/>
          <a:lstStyle/>
          <a:p>
            <a:fld id="{8C9663CB-DFFA-4D8C-83BD-F7D504846AAE}" type="datetime1">
              <a:rPr lang="nb-NO" smtClean="0"/>
              <a:pPr/>
              <a:t>31.10.2016</a:t>
            </a:fld>
            <a:endParaRPr lang="nb-NO" dirty="0">
              <a:latin typeface="Verdana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D9E6-82AD-4125-85D7-B7A3FE59E939}" type="slidenum">
              <a:rPr lang="nb-NO" smtClean="0"/>
              <a:pPr/>
              <a:t>55</a:t>
            </a:fld>
            <a:endParaRPr lang="nb-NO">
              <a:latin typeface="Verdana" pitchFamily="34" charset="0"/>
            </a:endParaRPr>
          </a:p>
        </p:txBody>
      </p:sp>
      <p:sp>
        <p:nvSpPr>
          <p:cNvPr id="10" name="Rektangel 9"/>
          <p:cNvSpPr/>
          <p:nvPr/>
        </p:nvSpPr>
        <p:spPr bwMode="auto">
          <a:xfrm>
            <a:off x="4211960" y="4941168"/>
            <a:ext cx="2880320" cy="144016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6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35781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CCE2F-1941-4B7E-81DC-724A359ADBF8}" type="slidenum">
              <a:rPr lang="nb-NO" altLang="nb-NO" smtClean="0">
                <a:solidFill>
                  <a:srgbClr val="737375"/>
                </a:solidFill>
              </a:rPr>
              <a:pPr/>
              <a:t>56</a:t>
            </a:fld>
            <a:endParaRPr lang="nb-NO" altLang="nb-NO">
              <a:solidFill>
                <a:srgbClr val="737375"/>
              </a:solidFill>
            </a:endParaRP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95536" y="547249"/>
            <a:ext cx="9073008" cy="20176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344C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nb-NO" sz="3600" dirty="0"/>
              <a:t>Lykke til med sesongen og takk for meg!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323528" y="5157192"/>
            <a:ext cx="784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00344C"/>
                </a:solidFill>
              </a:rPr>
              <a:t>Bilder: Grethe Ringdal og Vibeke Tømmerberg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71" y="1539467"/>
            <a:ext cx="830359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9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Tema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1"/>
          </p:nvPr>
        </p:nvSpPr>
        <p:spPr>
          <a:xfrm>
            <a:off x="395536" y="1844824"/>
            <a:ext cx="7416824" cy="4872323"/>
          </a:xfrm>
        </p:spPr>
        <p:txBody>
          <a:bodyPr>
            <a:normAutofit/>
          </a:bodyPr>
          <a:lstStyle/>
          <a:p>
            <a:pPr lvl="0"/>
            <a:r>
              <a:rPr lang="nb-NO" sz="2000" dirty="0"/>
              <a:t>Oversikt - mineraler og vitaminer som sauen trenger</a:t>
            </a:r>
          </a:p>
          <a:p>
            <a:pPr lvl="0"/>
            <a:r>
              <a:rPr lang="nb-NO" sz="2000" dirty="0"/>
              <a:t>Aktuelle mangeltilstander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1800" dirty="0"/>
              <a:t>Selen og vitamin 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1800" dirty="0"/>
              <a:t>Kobolt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1800" dirty="0"/>
              <a:t>Kobber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1800" dirty="0"/>
              <a:t>Jod</a:t>
            </a:r>
          </a:p>
          <a:p>
            <a:pPr lvl="0"/>
            <a:r>
              <a:rPr lang="nb-NO" sz="2000" dirty="0"/>
              <a:t>Hvordan gi mineraltilskudd i praksis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1800" dirty="0"/>
              <a:t>Her var det ønske om at jeg skulle si mest om </a:t>
            </a:r>
            <a:r>
              <a:rPr lang="nb-NO" sz="1800" dirty="0" err="1"/>
              <a:t>mineralboluser</a:t>
            </a:r>
            <a:endParaRPr lang="nb-NO" sz="1800" dirty="0"/>
          </a:p>
          <a:p>
            <a:pPr lvl="0"/>
            <a:endParaRPr lang="nb-NO" sz="2000" dirty="0"/>
          </a:p>
          <a:p>
            <a:endParaRPr lang="nb-NO" sz="2000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075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>
            <a:spLocks noGrp="1"/>
          </p:cNvSpPr>
          <p:nvPr>
            <p:ph type="ctrTitle"/>
          </p:nvPr>
        </p:nvSpPr>
        <p:spPr>
          <a:xfrm>
            <a:off x="685800" y="1699377"/>
            <a:ext cx="8350696" cy="2017655"/>
          </a:xfrm>
        </p:spPr>
        <p:txBody>
          <a:bodyPr>
            <a:normAutofit/>
          </a:bodyPr>
          <a:lstStyle/>
          <a:p>
            <a:pPr lvl="0"/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Oversikt - mineraler og vitaminer som sauen trenger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8668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Mineralmangel hos sau - oversikt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8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792067"/>
          </a:xfrm>
        </p:spPr>
        <p:txBody>
          <a:bodyPr>
            <a:normAutofit fontScale="77500" lnSpcReduction="20000"/>
          </a:bodyPr>
          <a:lstStyle/>
          <a:p>
            <a:r>
              <a:rPr lang="nb-NO" b="1" dirty="0"/>
              <a:t>Makromineraler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g/kg 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dirty="0"/>
              <a:t>Natrium (Na), kalsium (</a:t>
            </a:r>
            <a:r>
              <a:rPr lang="nb-NO" dirty="0" err="1"/>
              <a:t>Ca</a:t>
            </a:r>
            <a:r>
              <a:rPr lang="nb-NO" dirty="0"/>
              <a:t>), magnesium (Mg)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dirty="0"/>
              <a:t>Kalium (K), fosfor (P) – mangel lite aktuelt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dirty="0"/>
              <a:t>Oftest mangel på kalsium og magnesium </a:t>
            </a:r>
          </a:p>
          <a:p>
            <a:pPr lvl="0"/>
            <a:endParaRPr lang="nb-NO" dirty="0"/>
          </a:p>
          <a:p>
            <a:pPr lvl="0"/>
            <a:r>
              <a:rPr lang="nb-NO" b="1" dirty="0"/>
              <a:t>Mikromineraler (sporelementer/sporstoffer)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mg/kg TS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dirty="0"/>
              <a:t>Selen (Se), kobolt Co), kobber (</a:t>
            </a:r>
            <a:r>
              <a:rPr lang="nb-NO" dirty="0" err="1"/>
              <a:t>Cu</a:t>
            </a:r>
            <a:r>
              <a:rPr lang="nb-NO" dirty="0"/>
              <a:t>), jod (I), evt. jern (Fe). </a:t>
            </a:r>
          </a:p>
          <a:p>
            <a:pPr marL="954900" lvl="1" indent="-342900">
              <a:buFont typeface="Calibri" panose="020F0502020204030204" pitchFamily="34" charset="0"/>
              <a:buChar char="-"/>
            </a:pPr>
            <a:r>
              <a:rPr lang="nb-NO" dirty="0"/>
              <a:t>Kobber: både mangel og forgiftning, avhengig av geografisk område</a:t>
            </a:r>
          </a:p>
          <a:p>
            <a:endParaRPr lang="nb-NO" altLang="nb-NO" dirty="0">
              <a:ea typeface="Calibri" pitchFamily="34" charset="0"/>
              <a:cs typeface="Times New Roman" pitchFamily="18" charset="0"/>
            </a:endParaRPr>
          </a:p>
          <a:p>
            <a:r>
              <a:rPr lang="nb-NO" altLang="nb-NO" b="1" dirty="0">
                <a:ea typeface="Calibri" pitchFamily="34" charset="0"/>
                <a:cs typeface="Times New Roman" pitchFamily="18" charset="0"/>
              </a:rPr>
              <a:t>Sivertsen mfl. 2006-2007: </a:t>
            </a:r>
            <a:r>
              <a:rPr lang="nb-NO" altLang="nb-NO" dirty="0">
                <a:ea typeface="Calibri" pitchFamily="34" charset="0"/>
                <a:cs typeface="Times New Roman" pitchFamily="18" charset="0"/>
              </a:rPr>
              <a:t>Kartlegging av mineralnivå i beiteplanter og lever fra slaktedyr (sau og </a:t>
            </a:r>
            <a:r>
              <a:rPr lang="nb-NO" altLang="nb-NO" dirty="0" err="1">
                <a:ea typeface="Calibri" pitchFamily="34" charset="0"/>
                <a:cs typeface="Times New Roman" pitchFamily="18" charset="0"/>
              </a:rPr>
              <a:t>kjøttfe</a:t>
            </a:r>
            <a:r>
              <a:rPr lang="nb-NO" altLang="nb-NO" dirty="0">
                <a:ea typeface="Calibri" pitchFamily="34" charset="0"/>
                <a:cs typeface="Times New Roman" pitchFamily="18" charset="0"/>
              </a:rPr>
              <a:t>)</a:t>
            </a:r>
          </a:p>
          <a:p>
            <a:pPr lvl="0"/>
            <a:endParaRPr lang="nb-NO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6935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Vitaminmangel hos sau - oversikt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9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457200" y="2253219"/>
            <a:ext cx="6059016" cy="4344133"/>
          </a:xfrm>
        </p:spPr>
        <p:txBody>
          <a:bodyPr>
            <a:normAutofit/>
          </a:bodyPr>
          <a:lstStyle/>
          <a:p>
            <a:r>
              <a:rPr lang="nb-NO" dirty="0"/>
              <a:t>Vitamin E (-selen): stor betydning</a:t>
            </a:r>
          </a:p>
          <a:p>
            <a:r>
              <a:rPr lang="nb-NO" dirty="0"/>
              <a:t>Vitamin D: betydning for </a:t>
            </a:r>
            <a:r>
              <a:rPr lang="nb-NO" dirty="0" err="1"/>
              <a:t>Ca</a:t>
            </a:r>
            <a:r>
              <a:rPr lang="nb-NO" dirty="0"/>
              <a:t>-stoffskiftet</a:t>
            </a:r>
          </a:p>
          <a:p>
            <a:endParaRPr lang="nb-NO" dirty="0"/>
          </a:p>
          <a:p>
            <a:r>
              <a:rPr lang="nb-NO" dirty="0"/>
              <a:t>B-vitaminer: produseres normalt i vomma, men mangel kan oppstå:</a:t>
            </a:r>
          </a:p>
          <a:p>
            <a:pPr lvl="1"/>
            <a:r>
              <a:rPr lang="nb-NO" sz="2100" dirty="0"/>
              <a:t>Vit. B12 (-kobolt): stor betydning</a:t>
            </a:r>
          </a:p>
          <a:p>
            <a:pPr lvl="1"/>
            <a:r>
              <a:rPr lang="nb-NO" sz="2100" dirty="0"/>
              <a:t>Vit. B1 (tiamin): hjernebarksår</a:t>
            </a:r>
          </a:p>
          <a:p>
            <a:pPr lvl="2"/>
            <a:r>
              <a:rPr lang="nb-NO" sz="1700" dirty="0"/>
              <a:t>Unngå brå </a:t>
            </a:r>
            <a:r>
              <a:rPr lang="nb-NO" sz="1700" dirty="0" err="1"/>
              <a:t>fôrskifter</a:t>
            </a:r>
            <a:r>
              <a:rPr lang="nb-NO" sz="1700" dirty="0"/>
              <a:t> og for kraftig fôring (ustabil vom)</a:t>
            </a:r>
          </a:p>
          <a:p>
            <a:pPr marL="599400" lvl="2" indent="0">
              <a:buNone/>
            </a:pPr>
            <a:endParaRPr lang="nb-NO" sz="1700" dirty="0"/>
          </a:p>
          <a:p>
            <a:pPr lvl="2" indent="0">
              <a:buNone/>
            </a:pPr>
            <a:endParaRPr lang="nb-NO" dirty="0"/>
          </a:p>
          <a:p>
            <a:pPr lvl="1" indent="0">
              <a:buNone/>
            </a:pPr>
            <a:endParaRPr lang="nb-NO" dirty="0"/>
          </a:p>
        </p:txBody>
      </p:sp>
      <p:pic>
        <p:nvPicPr>
          <p:cNvPr id="5" name="Plassholder for innhold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2420888"/>
            <a:ext cx="2304256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Animalia">
      <a:dk1>
        <a:srgbClr val="813417"/>
      </a:dk1>
      <a:lt1>
        <a:sysClr val="window" lastClr="FFFFFF"/>
      </a:lt1>
      <a:dk2>
        <a:srgbClr val="321B0B"/>
      </a:dk2>
      <a:lt2>
        <a:srgbClr val="EEECE1"/>
      </a:lt2>
      <a:accent1>
        <a:srgbClr val="629999"/>
      </a:accent1>
      <a:accent2>
        <a:srgbClr val="FED517"/>
      </a:accent2>
      <a:accent3>
        <a:srgbClr val="073B29"/>
      </a:accent3>
      <a:accent4>
        <a:srgbClr val="AAA017"/>
      </a:accent4>
      <a:accent5>
        <a:srgbClr val="575857"/>
      </a:accent5>
      <a:accent6>
        <a:srgbClr val="A2A3A1"/>
      </a:accent6>
      <a:hlink>
        <a:srgbClr val="167AB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un logo">
  <a:themeElements>
    <a:clrScheme name="Kun logo 1">
      <a:dk1>
        <a:srgbClr val="737375"/>
      </a:dk1>
      <a:lt1>
        <a:srgbClr val="FFFFFF"/>
      </a:lt1>
      <a:dk2>
        <a:srgbClr val="9A3B26"/>
      </a:dk2>
      <a:lt2>
        <a:srgbClr val="737375"/>
      </a:lt2>
      <a:accent1>
        <a:srgbClr val="C4B702"/>
      </a:accent1>
      <a:accent2>
        <a:srgbClr val="95B3B9"/>
      </a:accent2>
      <a:accent3>
        <a:srgbClr val="FFFFFF"/>
      </a:accent3>
      <a:accent4>
        <a:srgbClr val="616163"/>
      </a:accent4>
      <a:accent5>
        <a:srgbClr val="DED8AA"/>
      </a:accent5>
      <a:accent6>
        <a:srgbClr val="87A2A7"/>
      </a:accent6>
      <a:hlink>
        <a:srgbClr val="D09019"/>
      </a:hlink>
      <a:folHlink>
        <a:srgbClr val="E0B40F"/>
      </a:folHlink>
    </a:clrScheme>
    <a:fontScheme name="Kun logo">
      <a:majorFont>
        <a:latin typeface="Arial MT B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altLang="nb-NO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altLang="nb-NO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Kun logo 1">
        <a:dk1>
          <a:srgbClr val="737375"/>
        </a:dk1>
        <a:lt1>
          <a:srgbClr val="FFFFFF"/>
        </a:lt1>
        <a:dk2>
          <a:srgbClr val="9A3B26"/>
        </a:dk2>
        <a:lt2>
          <a:srgbClr val="737375"/>
        </a:lt2>
        <a:accent1>
          <a:srgbClr val="C4B702"/>
        </a:accent1>
        <a:accent2>
          <a:srgbClr val="95B3B9"/>
        </a:accent2>
        <a:accent3>
          <a:srgbClr val="FFFFFF"/>
        </a:accent3>
        <a:accent4>
          <a:srgbClr val="616163"/>
        </a:accent4>
        <a:accent5>
          <a:srgbClr val="DED8AA"/>
        </a:accent5>
        <a:accent6>
          <a:srgbClr val="87A2A7"/>
        </a:accent6>
        <a:hlink>
          <a:srgbClr val="D09019"/>
        </a:hlink>
        <a:folHlink>
          <a:srgbClr val="E0B40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ortura_mal 1">
  <a:themeElements>
    <a:clrScheme name="Nor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rtura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6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68" charset="-128"/>
          </a:defRPr>
        </a:defPPr>
      </a:lstStyle>
    </a:lnDef>
  </a:objectDefaults>
  <a:extraClrSchemeLst>
    <a:extraClrScheme>
      <a:clrScheme name="Nor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13084</TotalTime>
  <Words>5011</Words>
  <Application>Microsoft Office PowerPoint</Application>
  <PresentationFormat>Skjermfremvisning (4:3)</PresentationFormat>
  <Paragraphs>658</Paragraphs>
  <Slides>56</Slides>
  <Notes>35</Notes>
  <HiddenSlides>12</HiddenSlides>
  <MMClips>0</MMClips>
  <ScaleCrop>false</ScaleCrop>
  <HeadingPairs>
    <vt:vector size="6" baseType="variant">
      <vt:variant>
        <vt:lpstr>Brukte skrifter</vt:lpstr>
      </vt:variant>
      <vt:variant>
        <vt:i4>17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56</vt:i4>
      </vt:variant>
    </vt:vector>
  </HeadingPairs>
  <TitlesOfParts>
    <vt:vector size="76" baseType="lpstr">
      <vt:lpstr>Arial</vt:lpstr>
      <vt:lpstr>Arial MT Bd</vt:lpstr>
      <vt:lpstr>Calibri</vt:lpstr>
      <vt:lpstr>Californian FB</vt:lpstr>
      <vt:lpstr>Georgia</vt:lpstr>
      <vt:lpstr>Letter Gothic</vt:lpstr>
      <vt:lpstr>Lucida Grande</vt:lpstr>
      <vt:lpstr>Lucida Handwriting</vt:lpstr>
      <vt:lpstr>Modern No. 20</vt:lpstr>
      <vt:lpstr>Symbol</vt:lpstr>
      <vt:lpstr>Tempus Sans ITC</vt:lpstr>
      <vt:lpstr>Times New Roman</vt:lpstr>
      <vt:lpstr>Trebuchet MS</vt:lpstr>
      <vt:lpstr>Verdana</vt:lpstr>
      <vt:lpstr>Viner Hand ITC</vt:lpstr>
      <vt:lpstr>Wingdings</vt:lpstr>
      <vt:lpstr>ヒラギノ角ゴ Pro W3</vt:lpstr>
      <vt:lpstr>Office-tema</vt:lpstr>
      <vt:lpstr>Kun logo</vt:lpstr>
      <vt:lpstr>Nortura_mal 1</vt:lpstr>
      <vt:lpstr>Hvorfor husdyrkontroll?</vt:lpstr>
      <vt:lpstr>Litt om meg…</vt:lpstr>
      <vt:lpstr>Animalia - arbeidsoppgaver sau</vt:lpstr>
      <vt:lpstr>Helsetjenesten for sau</vt:lpstr>
      <vt:lpstr>Eksempler - info</vt:lpstr>
      <vt:lpstr>Tema</vt:lpstr>
      <vt:lpstr>Oversikt - mineraler og vitaminer som sauen trenger</vt:lpstr>
      <vt:lpstr>Mineralmangel hos sau - oversikt</vt:lpstr>
      <vt:lpstr>Vitaminmangel hos sau - oversikt</vt:lpstr>
      <vt:lpstr>Hjernebarksår - CCN</vt:lpstr>
      <vt:lpstr>Aktuelle mangeltilstander</vt:lpstr>
      <vt:lpstr> Selen og vitamin E </vt:lpstr>
      <vt:lpstr>Forekomst</vt:lpstr>
      <vt:lpstr>Symptomer</vt:lpstr>
      <vt:lpstr> Muskeldegenerasjon - «stivsjuke»  </vt:lpstr>
      <vt:lpstr>Forebygging - vitamin E </vt:lpstr>
      <vt:lpstr>PowerPoint-presentasjon</vt:lpstr>
      <vt:lpstr>Kobolt (vitamin B12)</vt:lpstr>
      <vt:lpstr>Forekomst </vt:lpstr>
      <vt:lpstr>Symptomer</vt:lpstr>
      <vt:lpstr>PowerPoint-presentasjon</vt:lpstr>
      <vt:lpstr>Forebygging </vt:lpstr>
      <vt:lpstr>Kobolt (Co)</vt:lpstr>
      <vt:lpstr>Situasjoner der mangel kan oppstå</vt:lpstr>
      <vt:lpstr>Forebygging forts.</vt:lpstr>
      <vt:lpstr>Forebygging </vt:lpstr>
      <vt:lpstr>Kobber </vt:lpstr>
      <vt:lpstr>PowerPoint-presentasjon</vt:lpstr>
      <vt:lpstr>Koppermangel - symptomer </vt:lpstr>
      <vt:lpstr>Kobberforgiftning - forekomst </vt:lpstr>
      <vt:lpstr>Kobberforgiftning - symptomer </vt:lpstr>
      <vt:lpstr>Tiltak ved mangel</vt:lpstr>
      <vt:lpstr>Jod</vt:lpstr>
      <vt:lpstr>Forekomst</vt:lpstr>
      <vt:lpstr>Symptomer og forebygging</vt:lpstr>
      <vt:lpstr>Jern </vt:lpstr>
      <vt:lpstr>Forekomst</vt:lpstr>
      <vt:lpstr>Symptomer og forebygging </vt:lpstr>
      <vt:lpstr>Mineralforsyning til sau i praksis</vt:lpstr>
      <vt:lpstr>Forebygging av mangelsykdommer</vt:lpstr>
      <vt:lpstr>Generell forebygging</vt:lpstr>
      <vt:lpstr>Hvordan dekke behovet</vt:lpstr>
      <vt:lpstr>Ulike måter å gi mineraltilskudd på</vt:lpstr>
      <vt:lpstr>Mineralblandinger beregnet for daglig tildeling</vt:lpstr>
      <vt:lpstr>Mineralblandinger beregnet for fri tilgang  </vt:lpstr>
      <vt:lpstr>Saltstein </vt:lpstr>
      <vt:lpstr>Saltstein forts.  </vt:lpstr>
      <vt:lpstr>Mineralbolus </vt:lpstr>
      <vt:lpstr>Mineralbolus -forhåndsregler ved bruk</vt:lpstr>
      <vt:lpstr>Mineralboluser som selges i Norge </vt:lpstr>
      <vt:lpstr>4. Hvordan kartlegge mineralstatus i besetningen?</vt:lpstr>
      <vt:lpstr>Prøvetaking </vt:lpstr>
      <vt:lpstr>Innspill til ny langtidsplan for Helsetjenesten for sau</vt:lpstr>
      <vt:lpstr>Spørsmål til gruppene</vt:lpstr>
      <vt:lpstr>Grovfôranalyse</vt:lpstr>
      <vt:lpstr>PowerPoint-presentasjon</vt:lpstr>
    </vt:vector>
  </TitlesOfParts>
  <Company>Konsis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Rita Åse</dc:creator>
  <cp:lastModifiedBy>Jonny Lofnes</cp:lastModifiedBy>
  <cp:revision>1417</cp:revision>
  <cp:lastPrinted>2015-03-24T11:56:35Z</cp:lastPrinted>
  <dcterms:created xsi:type="dcterms:W3CDTF">2013-05-14T07:32:10Z</dcterms:created>
  <dcterms:modified xsi:type="dcterms:W3CDTF">2016-10-31T09:02:32Z</dcterms:modified>
</cp:coreProperties>
</file>