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85" d="100"/>
          <a:sy n="85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AA51C-9267-4C6F-AD44-9267C06A3F3A}" type="datetimeFigureOut">
              <a:rPr lang="nb-NO" smtClean="0"/>
              <a:t>24.10.2017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07187-C3E2-471E-AB7A-CFC4315730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12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51A1E-70B9-4DA4-94AC-2D6FF56E32AD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216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7DDE9-C5DF-44BF-84DE-B899BD889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F864E78-A5D0-4584-9873-CD5192864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D20EEC-735F-4441-BECD-4A9421C0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3F18-801E-442E-9294-B86AD68B7DEB}" type="datetimeFigureOut">
              <a:rPr lang="nb-NO" smtClean="0"/>
              <a:t>24.10.2017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A7C0B4-9D15-465B-840B-6D0CC997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7FE477-08C9-44AB-B1B7-DDDA7647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881F-87A9-4C81-82B8-B7F3B004A9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98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92DEEC-24C8-42B7-A2AF-A2DDA043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5BF6F21-2138-4433-BAD3-13690EC9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6C932E-FF12-464A-8AD9-0F08F1A6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3F18-801E-442E-9294-B86AD68B7DEB}" type="datetimeFigureOut">
              <a:rPr lang="nb-NO" smtClean="0"/>
              <a:t>24.10.2017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2CC534-BF82-4F68-93B6-C122D7DC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78A4BA-97B7-4851-92E0-05A38959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881F-87A9-4C81-82B8-B7F3B004A9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58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68CE9BB-99FE-40C5-9941-5AE9387E9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CDA4C35-DAFA-42CF-B00A-9EE55AEBC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9C2074-3980-4BAF-BD70-79A0D44E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3F18-801E-442E-9294-B86AD68B7DEB}" type="datetimeFigureOut">
              <a:rPr lang="nb-NO" smtClean="0"/>
              <a:t>24.10.2017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FB068F-2F30-4413-B1D2-99837581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DFD912-5862-4DEA-817B-77CFC6E6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881F-87A9-4C81-82B8-B7F3B004A9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53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D380F5-FDC0-4740-842D-37435355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6A1200-BC97-40D1-9988-A63ABB3C9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4F796B2-9BA9-48DC-8696-93F50918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3F18-801E-442E-9294-B86AD68B7DEB}" type="datetimeFigureOut">
              <a:rPr lang="nb-NO" smtClean="0"/>
              <a:t>24.10.2017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9A31A3-66C9-4C2A-875E-C49406E8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148446-B0F8-4D07-B33B-143C90A6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881F-87A9-4C81-82B8-B7F3B004A9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40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31D529-F2BF-4991-9BED-FDDB51E0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11A5F7-3CFA-4921-B871-AA09089A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7BE80F-EB2E-4C3D-B7E9-9E9D0FA7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3F18-801E-442E-9294-B86AD68B7DEB}" type="datetimeFigureOut">
              <a:rPr lang="nb-NO" smtClean="0"/>
              <a:t>24.10.2017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8EC205-E1C2-4B5A-A599-0CE583FD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AB1034-A32B-4075-9E48-E8C1FAA6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881F-87A9-4C81-82B8-B7F3B004A9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95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8CB63C-0721-4513-83DE-FB96F208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84BBDC-B9B6-4DA6-BCEB-591C9D2E4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A48C51A-9D8A-43C4-8E8F-50255F946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84551ED-31A7-44C2-887C-A1C3DA8C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3F18-801E-442E-9294-B86AD68B7DEB}" type="datetimeFigureOut">
              <a:rPr lang="nb-NO" smtClean="0"/>
              <a:t>24.10.2017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9192D39-4225-4E0C-B052-4A9160FE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CDD5D1C-D480-4C0E-98D2-874D5A6F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881F-87A9-4C81-82B8-B7F3B004A9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098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70F955-9006-42C8-82B6-3AFB0A25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563F19-61D3-4CCF-82CF-5D5B37B53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7E11F8-1361-4EEA-98AA-571114A7C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0A8AF01-B579-434D-A18A-95E52BBC9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2DED53A-DCF6-45B5-AF15-73AFF7C0C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3E2ED9C-EB46-4C08-8EDE-8C4281A0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3F18-801E-442E-9294-B86AD68B7DEB}" type="datetimeFigureOut">
              <a:rPr lang="nb-NO" smtClean="0"/>
              <a:t>24.10.2017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3ABB215-6B68-40FF-8899-4C471798B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C6FB7BF-63A3-47B6-8689-9121967E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881F-87A9-4C81-82B8-B7F3B004A9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88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2061B1-EE6D-41C6-A8F5-455ADB55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21919B-C326-48F3-AB86-1DADD482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3F18-801E-442E-9294-B86AD68B7DEB}" type="datetimeFigureOut">
              <a:rPr lang="nb-NO" smtClean="0"/>
              <a:t>24.10.2017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CE31910-B3C6-413C-9C39-55CF4256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8ED81A9-F13D-4B1F-B13E-51D451AB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881F-87A9-4C81-82B8-B7F3B004A9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93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1A3C511-2845-4069-909A-805F1065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3F18-801E-442E-9294-B86AD68B7DEB}" type="datetimeFigureOut">
              <a:rPr lang="nb-NO" smtClean="0"/>
              <a:t>24.10.2017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0B9F2AD-7614-43B9-89FF-56ADCBB3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D4F1EFF-BFAE-429B-BBAC-9D652BE4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881F-87A9-4C81-82B8-B7F3B004A9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67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4A7DB9-B56C-45D0-9CD0-5D8F87B67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F2E5F2-0881-4502-8271-3347BCA3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DD5B64-AE64-46B8-B706-EDA30D973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534645B-2036-4A5E-BBA7-80187A34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3F18-801E-442E-9294-B86AD68B7DEB}" type="datetimeFigureOut">
              <a:rPr lang="nb-NO" smtClean="0"/>
              <a:t>24.10.2017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0F6057B-D889-465F-80D1-61D5C580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211C3E6-5E13-43BE-8CB0-F421F286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881F-87A9-4C81-82B8-B7F3B004A9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00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D806BD-382F-438D-A4B4-21DFB37A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8F15A17-ADFC-4C8A-BBD4-2C78E1CBC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830E990-728F-499D-8A94-E49FE04B2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ED0A08-1DE4-4A61-8ED5-16608AD9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3F18-801E-442E-9294-B86AD68B7DEB}" type="datetimeFigureOut">
              <a:rPr lang="nb-NO" smtClean="0"/>
              <a:t>24.10.2017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ECC763F-965F-4CC2-B4EE-90EBA82B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ED16126-236F-409D-9A6E-90C3E232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881F-87A9-4C81-82B8-B7F3B004A9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9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D4AEF32-CD0F-428C-B40D-88602937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B12303-E963-435D-B0B7-06856BF2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4C72D4F-1821-4E26-8BF4-9E75A550D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3F18-801E-442E-9294-B86AD68B7DEB}" type="datetimeFigureOut">
              <a:rPr lang="nb-NO" smtClean="0"/>
              <a:t>24.10.2017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C602A93-D3D5-4299-818F-6B431ACFA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5A66D2-6E15-42C5-B1CC-55BDFC5C0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B881F-87A9-4C81-82B8-B7F3B004A9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49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tos-4.dropbox.com/t/2/AABwalAytSX4p16JdKzwMM02bTciePA-lsQaftbxx6KjQg/12/2772583/jpeg/32x32/3/1484593200/0/2/telespor_stor.jpg/EIqrjwIYwZ8GIAcoBw/IHMmcyQkOljNVNBP0L8XKwtFINkrowPi6CRounHLGJg%2Clyz6-C3-KPpQPLtcehdH_H2b1hnnuWIdxOyqm7OnBmk?size_mode=3&amp;dl=0&amp;size=1600x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9935933" cy="6858000"/>
          </a:xfrm>
          <a:prstGeom prst="rect">
            <a:avLst/>
          </a:prstGeom>
          <a:noFill/>
          <a:effectLst>
            <a:glow rad="127000">
              <a:schemeClr val="accent1">
                <a:alpha val="15000"/>
              </a:schemeClr>
            </a:glo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2689708" y="159451"/>
            <a:ext cx="61926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nb-NO" sz="7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Telespor AS</a:t>
            </a:r>
          </a:p>
          <a:p>
            <a:pPr algn="ctr"/>
            <a:r>
              <a:rPr lang="nb-NO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NØKKELTALL FRA 2017</a:t>
            </a:r>
            <a:endParaRPr lang="nb-NO" sz="1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Arial" charset="0"/>
              <a:buNone/>
            </a:pP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4804661"/>
            <a:ext cx="3477314" cy="2201172"/>
          </a:xfrm>
          <a:prstGeom prst="rect">
            <a:avLst/>
          </a:prstGeom>
          <a:ln>
            <a:noFill/>
          </a:ln>
          <a:effectLst>
            <a:glow>
              <a:schemeClr val="bg1">
                <a:alpha val="13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softEdge rad="381000"/>
          </a:effectLst>
        </p:spPr>
      </p:pic>
      <p:pic>
        <p:nvPicPr>
          <p:cNvPr id="7" name="Bilde 6" descr="Et bilde som inneholder gjerde, utendørs, dyr, gress&#10;&#10;Beskrivelse som er generert med svært høy visshet">
            <a:extLst>
              <a:ext uri="{FF2B5EF4-FFF2-40B4-BE49-F238E27FC236}">
                <a16:creationId xmlns:a16="http://schemas.microsoft.com/office/drawing/2014/main" id="{4E7694D3-6407-4714-8729-2D9314CB8D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6135" r="8710"/>
          <a:stretch/>
        </p:blipFill>
        <p:spPr>
          <a:xfrm rot="5400000">
            <a:off x="1251566" y="4595539"/>
            <a:ext cx="2128028" cy="2088232"/>
          </a:xfrm>
          <a:prstGeom prst="ellipse">
            <a:avLst/>
          </a:prstGeom>
          <a:ln>
            <a:noFill/>
          </a:ln>
          <a:effectLst>
            <a:glow>
              <a:schemeClr val="accent3">
                <a:lumMod val="40000"/>
                <a:lumOff val="60000"/>
                <a:alpha val="41000"/>
              </a:schemeClr>
            </a:glow>
            <a:outerShdw blurRad="76200" dist="50800" dir="5400000" algn="ctr" rotWithShape="0">
              <a:srgbClr val="000000">
                <a:alpha val="0"/>
              </a:srgbClr>
            </a:outerShdw>
            <a:softEdge rad="431800"/>
          </a:effec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10F609D3-F345-4B14-91AA-951828B4809E}"/>
              </a:ext>
            </a:extLst>
          </p:cNvPr>
          <p:cNvSpPr/>
          <p:nvPr/>
        </p:nvSpPr>
        <p:spPr>
          <a:xfrm>
            <a:off x="9552384" y="3501009"/>
            <a:ext cx="1368152" cy="1303653"/>
          </a:xfrm>
          <a:prstGeom prst="rect">
            <a:avLst/>
          </a:prstGeom>
          <a:blipFill>
            <a:blip r:embed="rId5" cstate="print"/>
            <a:stretch>
              <a:fillRect r="-28397"/>
            </a:stretch>
          </a:blipFill>
          <a:effectLst>
            <a:softEdge rad="127000"/>
          </a:effectLst>
          <a:scene3d>
            <a:camera prst="orthographicFront">
              <a:rot lat="0" lon="1800000" rev="0"/>
            </a:camera>
            <a:lightRig rig="soft" dir="t"/>
          </a:scene3d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15480" y="476672"/>
            <a:ext cx="9361040" cy="360040"/>
          </a:xfrm>
        </p:spPr>
        <p:txBody>
          <a:bodyPr>
            <a:normAutofit fontScale="90000"/>
          </a:bodyPr>
          <a:lstStyle/>
          <a:p>
            <a:r>
              <a:rPr lang="nb-NO" sz="2800" dirty="0"/>
              <a:t>Nøkkeltall for Radiobjella 2017 </a:t>
            </a:r>
            <a:r>
              <a:rPr lang="nb-NO" sz="2000" dirty="0"/>
              <a:t>sammenlignet med 2013,2014,2016 og 2017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/>
          </p:nvPr>
        </p:nvGraphicFramePr>
        <p:xfrm>
          <a:off x="1631504" y="1052736"/>
          <a:ext cx="8784976" cy="4898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2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472">
                  <a:extLst>
                    <a:ext uri="{9D8B030D-6E8A-4147-A177-3AD203B41FA5}">
                      <a16:colId xmlns:a16="http://schemas.microsoft.com/office/drawing/2014/main" val="1956186634"/>
                    </a:ext>
                  </a:extLst>
                </a:gridCol>
                <a:gridCol w="723472">
                  <a:extLst>
                    <a:ext uri="{9D8B030D-6E8A-4147-A177-3AD203B41FA5}">
                      <a16:colId xmlns:a16="http://schemas.microsoft.com/office/drawing/2014/main" val="299811609"/>
                    </a:ext>
                  </a:extLst>
                </a:gridCol>
                <a:gridCol w="578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917">
                  <a:extLst>
                    <a:ext uri="{9D8B030D-6E8A-4147-A177-3AD203B41FA5}">
                      <a16:colId xmlns:a16="http://schemas.microsoft.com/office/drawing/2014/main" val="138171069"/>
                    </a:ext>
                  </a:extLst>
                </a:gridCol>
                <a:gridCol w="693924">
                  <a:extLst>
                    <a:ext uri="{9D8B030D-6E8A-4147-A177-3AD203B41FA5}">
                      <a16:colId xmlns:a16="http://schemas.microsoft.com/office/drawing/2014/main" val="3381426554"/>
                    </a:ext>
                  </a:extLst>
                </a:gridCol>
              </a:tblGrid>
              <a:tr h="222843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NB! </a:t>
                      </a:r>
                      <a:r>
                        <a:rPr lang="nb-NO" sz="1200" u="none" strike="noStrike" dirty="0">
                          <a:effectLst/>
                        </a:rPr>
                        <a:t>Rapporten</a:t>
                      </a:r>
                      <a:r>
                        <a:rPr lang="nb-NO" sz="1050" u="none" strike="noStrike" dirty="0">
                          <a:effectLst/>
                        </a:rPr>
                        <a:t> hentet fra perioden </a:t>
                      </a:r>
                    </a:p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1.juli  - 31. august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Totalt Norge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 marL="7775" marR="7775" marT="7775" marB="0"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 marL="7775" marR="7775" marT="777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Endring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Endring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Endring</a:t>
                      </a: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Endring</a:t>
                      </a:r>
                    </a:p>
                  </a:txBody>
                  <a:tcPr marL="7775" marR="7775" marT="77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43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 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2013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2014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13'  - 14'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14'  - 15'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15’ – 16’</a:t>
                      </a: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16`- 17</a:t>
                      </a: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09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Antall meldinger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5 106 463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6 553 486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7 295 777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8 558 369</a:t>
                      </a:r>
                    </a:p>
                  </a:txBody>
                  <a:tcPr marL="5443" marR="5443" marT="54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10 621 954</a:t>
                      </a:r>
                    </a:p>
                  </a:txBody>
                  <a:tcPr marL="5443" marR="5443" marT="54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28,3 %</a:t>
                      </a:r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11,3 %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17,3 %</a:t>
                      </a:r>
                    </a:p>
                  </a:txBody>
                  <a:tcPr marL="5443" marR="5443" marT="54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24,1 %</a:t>
                      </a:r>
                    </a:p>
                  </a:txBody>
                  <a:tcPr marL="5443" marR="5443" marT="54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09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Antall gyldige posisjoner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4 435 210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5 763 034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6 527 255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7 567 962</a:t>
                      </a:r>
                    </a:p>
                  </a:txBody>
                  <a:tcPr marL="5443" marR="5443" marT="54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9 426 053</a:t>
                      </a:r>
                    </a:p>
                  </a:txBody>
                  <a:tcPr marL="5443" marR="5443" marT="54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29,9 %</a:t>
                      </a:r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13,3 %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15,9 %</a:t>
                      </a:r>
                    </a:p>
                  </a:txBody>
                  <a:tcPr marL="5443" marR="5443" marT="54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24,6 %</a:t>
                      </a:r>
                    </a:p>
                  </a:txBody>
                  <a:tcPr marL="5443" marR="5443" marT="54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4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Andel gyldige posisjoner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89,5 %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88,43 %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88,74 %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-1,2 %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84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Antall enheter i utvalg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21 942 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26 625 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28 812 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32 592</a:t>
                      </a:r>
                    </a:p>
                  </a:txBody>
                  <a:tcPr marL="5443" marR="5443" marT="54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38 676</a:t>
                      </a:r>
                    </a:p>
                  </a:txBody>
                  <a:tcPr marL="5443" marR="5443" marT="54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21,3 %</a:t>
                      </a:r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8,2 %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5443" marR="5443" marT="54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18,7 %</a:t>
                      </a:r>
                    </a:p>
                  </a:txBody>
                  <a:tcPr marL="5443" marR="5443" marT="54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29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Snitt rapporter per enhet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262,6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274,6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34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Snitt gyldige posisjoner per enhet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232,2</a:t>
                      </a:r>
                    </a:p>
                  </a:txBody>
                  <a:tcPr marL="5443" marR="5443" marT="54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243,7</a:t>
                      </a:r>
                    </a:p>
                  </a:txBody>
                  <a:tcPr marL="5443" marR="5443" marT="54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7,1 %</a:t>
                      </a:r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4,7 %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2,5 %</a:t>
                      </a:r>
                    </a:p>
                  </a:txBody>
                  <a:tcPr marL="5443" marR="5443" marT="54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5,0 %</a:t>
                      </a:r>
                    </a:p>
                  </a:txBody>
                  <a:tcPr marL="5443" marR="5443" marT="54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84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Snitt antall meldinger per dag per enhet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5443" marR="5443" marT="54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5443" marR="5443" marT="54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5,8 %</a:t>
                      </a:r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2,9 %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3,7 %</a:t>
                      </a:r>
                    </a:p>
                  </a:txBody>
                  <a:tcPr marL="5443" marR="5443" marT="54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4,6 %</a:t>
                      </a:r>
                    </a:p>
                  </a:txBody>
                  <a:tcPr marL="5443" marR="5443" marT="54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84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Snitt antall gyldige posisjoner per dag per enhet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 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909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u="none" strike="noStrike" dirty="0">
                          <a:effectLst/>
                        </a:rPr>
                        <a:t>Antall meldinger levert "on-time"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4 003 270 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5 154 712 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5 804 106 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6 817 779</a:t>
                      </a:r>
                    </a:p>
                  </a:txBody>
                  <a:tcPr marL="5443" marR="5443" marT="54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8 787 172</a:t>
                      </a:r>
                    </a:p>
                  </a:txBody>
                  <a:tcPr marL="5443" marR="5443" marT="54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28,8 %</a:t>
                      </a:r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12,6 %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17,5 %</a:t>
                      </a:r>
                    </a:p>
                  </a:txBody>
                  <a:tcPr marL="5443" marR="5443" marT="54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28,9 %</a:t>
                      </a:r>
                    </a:p>
                  </a:txBody>
                  <a:tcPr marL="5443" marR="5443" marT="54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63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Andel meldinger levert "on-time"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3733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Andel meldinger lagret (utenfor dekning, oppkoblingsproblemer)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22 %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21 %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0" dirty="0">
                          <a:latin typeface="+mn-lt"/>
                        </a:rPr>
                        <a:t>20 %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20 %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17 %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-1,2 %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-4,2 %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- 0,5 %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- 15,0 %</a:t>
                      </a:r>
                    </a:p>
                  </a:txBody>
                  <a:tcPr marL="5443" marR="5443" marT="5443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5685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Snitt antall gyldige posisjoner per dag per enhet levert "on-time"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5443" marR="5443" marT="54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5443" marR="5443" marT="54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7,4 %</a:t>
                      </a:r>
                    </a:p>
                  </a:txBody>
                  <a:tcPr marL="5443" marR="5443" marT="5443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  <a:r>
                        <a:rPr lang="nb-N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2,6 %</a:t>
                      </a:r>
                    </a:p>
                  </a:txBody>
                  <a:tcPr marL="5443" marR="5443" marT="544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9,0 %</a:t>
                      </a:r>
                    </a:p>
                  </a:txBody>
                  <a:tcPr marL="5443" marR="5443" marT="54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6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85724"/>
              </p:ext>
            </p:extLst>
          </p:nvPr>
        </p:nvGraphicFramePr>
        <p:xfrm>
          <a:off x="1559496" y="1412777"/>
          <a:ext cx="9001000" cy="3777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1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91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75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NB! Rapporten er i perioden 1.juli  - 31. august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b="1" u="none" strike="noStrike" dirty="0">
                          <a:effectLst/>
                        </a:rPr>
                        <a:t>Totalt</a:t>
                      </a:r>
                      <a:endParaRPr lang="nb-NO" sz="1400" dirty="0"/>
                    </a:p>
                  </a:txBody>
                  <a:tcPr marL="7775" marR="7775" marT="777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nb-NO" sz="1600" b="1" u="none" strike="noStrike" dirty="0">
                          <a:effectLst/>
                        </a:rPr>
                        <a:t>Fylkesvise oversikter 2017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nb-N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949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 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775" marR="7775" marT="777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Akersh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>
                          <a:effectLst/>
                        </a:rPr>
                        <a:t>M&amp;R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 err="1">
                          <a:effectLst/>
                        </a:rPr>
                        <a:t>Hedm</a:t>
                      </a:r>
                      <a:r>
                        <a:rPr lang="nb-NO" sz="1100" b="1" u="none" strike="noStrike" dirty="0">
                          <a:effectLst/>
                        </a:rPr>
                        <a:t> L/V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>
                          <a:effectLst/>
                        </a:rPr>
                        <a:t>N/T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u="none" strike="noStrike" dirty="0">
                          <a:effectLst/>
                        </a:rPr>
                        <a:t>Oppland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Buskerud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314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 Antall meldinger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10 621 954</a:t>
                      </a:r>
                    </a:p>
                  </a:txBody>
                  <a:tcPr marL="5443" marR="5443" marT="544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476 650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524 850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315 700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1 644 176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727 005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</a:rPr>
                        <a:t>302 175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314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Antall gyldige posisjoner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9 426 053</a:t>
                      </a:r>
                    </a:p>
                  </a:txBody>
                  <a:tcPr marL="5443" marR="5443" marT="54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397 715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484 220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266 352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1 497 851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645 678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262 863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314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Andel gyldige posisjoner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88,74 %</a:t>
                      </a:r>
                    </a:p>
                  </a:txBody>
                  <a:tcPr marL="5443" marR="5443" marT="54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83,44 %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92,3 %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84,4 %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91,1 %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88,8 %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</a:rPr>
                        <a:t>87,0 %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314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Antall enheter i utvalg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38 676</a:t>
                      </a:r>
                    </a:p>
                  </a:txBody>
                  <a:tcPr marL="5443" marR="5443" marT="544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1 826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815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5 860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baseline="0" dirty="0">
                          <a:effectLst/>
                        </a:rPr>
                        <a:t>3 296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1 371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90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Snitt rapporter per enhet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274,6</a:t>
                      </a:r>
                    </a:p>
                  </a:txBody>
                  <a:tcPr marL="5443" marR="5443" marT="54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287,4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387,4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280,6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220,6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220,4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Snitt gyldige posisjoner per enhet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243,7</a:t>
                      </a:r>
                    </a:p>
                  </a:txBody>
                  <a:tcPr marL="5443" marR="5443" marT="544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265,2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326,8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255,6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195,9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191,7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314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Snitt antall meldinger per dag per enhet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5443" marR="5443" marT="54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4,6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6,2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4,5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3,6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</a:rPr>
                        <a:t>3,6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314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Snitt antall gyldige posisjoner per dag per enhet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5443" marR="5443" marT="54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5,3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4,1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3,2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3,1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314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Antall meldinger levert "on-time"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8 787 172</a:t>
                      </a:r>
                    </a:p>
                  </a:txBody>
                  <a:tcPr marL="5443" marR="5443" marT="544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414 963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433 266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272 210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1 232 387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628 662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242 706</a:t>
                      </a:r>
                    </a:p>
                  </a:txBody>
                  <a:tcPr marL="7775" marR="7775" marT="777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314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Andel rapporter levert "on-time"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83 %</a:t>
                      </a:r>
                    </a:p>
                  </a:txBody>
                  <a:tcPr marL="5443" marR="5443" marT="54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87 %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83 %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86 %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75 %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86 %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</a:rPr>
                        <a:t>80 %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8629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Andel meldinger lagret (utenfor dekning, oppkoblingsproblemer)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17 %</a:t>
                      </a:r>
                    </a:p>
                  </a:txBody>
                  <a:tcPr marL="5443" marR="5443" marT="544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17 %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14 %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25 %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14 %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</a:rPr>
                        <a:t>20 %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568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</a:rPr>
                        <a:t>Snitt ant. gyldige pos. per dag per enhet levert "on-time"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5443" marR="5443" marT="54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3,5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3,1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u="none" strike="noStrike" dirty="0">
                          <a:effectLst/>
                        </a:rPr>
                        <a:t>2,7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</a:rPr>
                        <a:t>2,5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75" marR="7775" marT="777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2783632" y="39537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Nøkkeltallene trukket ut på enkelte fylker 2017</a:t>
            </a:r>
          </a:p>
        </p:txBody>
      </p:sp>
    </p:spTree>
    <p:extLst>
      <p:ext uri="{BB962C8B-B14F-4D97-AF65-F5344CB8AC3E}">
        <p14:creationId xmlns:p14="http://schemas.microsoft.com/office/powerpoint/2010/main" val="3241140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585</Words>
  <Application>Microsoft Office PowerPoint</Application>
  <PresentationFormat>Widescreen</PresentationFormat>
  <Paragraphs>249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PowerPoint-presentasjon</vt:lpstr>
      <vt:lpstr>Nøkkeltall for Radiobjella 2017 sammenlignet med 2013,2014,2016 og 2017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Egil M Pettersen</dc:creator>
  <cp:lastModifiedBy>Egil M Pettersen</cp:lastModifiedBy>
  <cp:revision>2</cp:revision>
  <dcterms:created xsi:type="dcterms:W3CDTF">2017-10-24T20:32:22Z</dcterms:created>
  <dcterms:modified xsi:type="dcterms:W3CDTF">2017-10-24T20:46:16Z</dcterms:modified>
</cp:coreProperties>
</file>